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0.xml" ContentType="application/vnd.openxmlformats-officedocument.presentationml.notesSlid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  <p:sldMasterId id="2147483669" r:id="rId4"/>
    <p:sldMasterId id="2147483693" r:id="rId5"/>
    <p:sldMasterId id="2147483699" r:id="rId6"/>
    <p:sldMasterId id="2147483722" r:id="rId7"/>
    <p:sldMasterId id="2147483725" r:id="rId8"/>
    <p:sldMasterId id="2147483727" r:id="rId9"/>
    <p:sldMasterId id="2147483729" r:id="rId10"/>
    <p:sldMasterId id="2147483733" r:id="rId11"/>
  </p:sldMasterIdLst>
  <p:notesMasterIdLst>
    <p:notesMasterId r:id="rId36"/>
  </p:notesMasterIdLst>
  <p:sldIdLst>
    <p:sldId id="381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260" r:id="rId21"/>
    <p:sldId id="390" r:id="rId22"/>
    <p:sldId id="391" r:id="rId23"/>
    <p:sldId id="392" r:id="rId24"/>
    <p:sldId id="393" r:id="rId25"/>
    <p:sldId id="394" r:id="rId26"/>
    <p:sldId id="395" r:id="rId27"/>
    <p:sldId id="396" r:id="rId28"/>
    <p:sldId id="397" r:id="rId29"/>
    <p:sldId id="300" r:id="rId30"/>
    <p:sldId id="398" r:id="rId31"/>
    <p:sldId id="399" r:id="rId32"/>
    <p:sldId id="302" r:id="rId33"/>
    <p:sldId id="400" r:id="rId34"/>
    <p:sldId id="40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Q" id="{8AB5C92A-16B6-4301-85C1-B64535CD6D7A}">
          <p14:sldIdLst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260"/>
            <p14:sldId id="390"/>
            <p14:sldId id="391"/>
            <p14:sldId id="392"/>
            <p14:sldId id="393"/>
            <p14:sldId id="394"/>
            <p14:sldId id="395"/>
            <p14:sldId id="396"/>
            <p14:sldId id="397"/>
            <p14:sldId id="300"/>
            <p14:sldId id="398"/>
            <p14:sldId id="399"/>
            <p14:sldId id="302"/>
            <p14:sldId id="400"/>
            <p14:sldId id="4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A96935-4566-4D68-BD3F-3DA04E2F26D9}" v="413" dt="2024-11-15T15:30:48.0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6463" autoAdjust="0"/>
  </p:normalViewPr>
  <p:slideViewPr>
    <p:cSldViewPr snapToGrid="0">
      <p:cViewPr varScale="1">
        <p:scale>
          <a:sx n="109" d="100"/>
          <a:sy n="109" d="100"/>
        </p:scale>
        <p:origin x="216" y="200"/>
      </p:cViewPr>
      <p:guideLst/>
    </p:cSldViewPr>
  </p:slideViewPr>
  <p:outlineViewPr>
    <p:cViewPr>
      <p:scale>
        <a:sx n="33" d="100"/>
        <a:sy n="33" d="100"/>
      </p:scale>
      <p:origin x="0" y="-3532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heme" Target="theme/theme1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customXml" Target="../customXml/item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customXml" Target="../customXml/item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customXml" Target="../customXml/item2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C514E-111F-4ECB-9F3A-71FBD2D85AF4}" type="datetimeFigureOut">
              <a:rPr lang="en-US" smtClean="0"/>
              <a:t>11/18/24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DE7A9-5C2D-4CBD-BC94-3B5F8F93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57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515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5E872-33FE-DD7F-B65C-E95B36BBA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32A21E-E869-6A00-DEDB-8E0EE8A5EF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97DFC8-8E39-5B72-39F7-995BDDAD84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for fun, I’d like to share some interesting views I’ve heard about the language</a:t>
            </a:r>
          </a:p>
          <a:p>
            <a:endParaRPr lang="en-US" dirty="0"/>
          </a:p>
          <a:p>
            <a:r>
              <a:rPr lang="en-US" dirty="0"/>
              <a:t>As you can see, people have some strong opinions! </a:t>
            </a:r>
          </a:p>
          <a:p>
            <a:endParaRPr lang="en-US" dirty="0"/>
          </a:p>
          <a:p>
            <a:r>
              <a:rPr lang="en-US" dirty="0"/>
              <a:t>Now, with all this hate,  some of you may be thinking, “Why don’t you just learn the language?” – And you may be right, but let me show you a snippet of code before I’m judged too harshly.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5D7BF-2F6B-6BB9-9D5B-FBCEE780C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930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FF34C-2F7C-7D40-7106-9FF8BB2F9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472CBC-6704-1C69-77A9-6FFEBF58CB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D39219-316E-17B6-30A1-AA9FF008A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actual script that I inherited and had to support. </a:t>
            </a:r>
          </a:p>
          <a:p>
            <a:endParaRPr lang="en-US" dirty="0"/>
          </a:p>
          <a:p>
            <a:r>
              <a:rPr lang="en-US" dirty="0"/>
              <a:t>If this is legible by anybody at first glance I will be impressed! </a:t>
            </a:r>
          </a:p>
          <a:p>
            <a:endParaRPr lang="en-US" dirty="0"/>
          </a:p>
          <a:p>
            <a:r>
              <a:rPr lang="en-US" dirty="0"/>
              <a:t>I think my predecessor’s return key may have been malfunctioning…</a:t>
            </a:r>
          </a:p>
          <a:p>
            <a:r>
              <a:rPr lang="en-US" dirty="0"/>
              <a:t>[I know it’s minified, but a broken return key sounds way funnier]</a:t>
            </a:r>
            <a:br>
              <a:rPr lang="en-US" dirty="0"/>
            </a:br>
            <a:endParaRPr lang="en-US" dirty="0"/>
          </a:p>
          <a:p>
            <a:r>
              <a:rPr lang="en-US" dirty="0"/>
              <a:t>Now some of you may be thinking that although its awful, you could likely work through this</a:t>
            </a:r>
          </a:p>
          <a:p>
            <a:r>
              <a:rPr lang="en-US" dirty="0"/>
              <a:t>But what if I told you that…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028E6-A284-66D8-8789-CF69142914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672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A37CD-FF24-F8EC-2314-EB96ECCE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FA908B-8A35-98C1-C393-124C3683DB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6D5396-258C-8BC1-A5AD-8C5B680DC3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696E8-3250-6E9D-A61E-7CEF20EB02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402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675A7-C879-9FF8-1BBF-73FAA2802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8ED95E-2947-A1B8-9FD9-7A6D11562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5CE12C-91DB-713F-5882-33A9BC666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were tasked with trying to understand this structure/data flow and to make edits to it</a:t>
            </a:r>
          </a:p>
          <a:p>
            <a:endParaRPr lang="en-US" dirty="0"/>
          </a:p>
          <a:p>
            <a:r>
              <a:rPr lang="en-US" dirty="0"/>
              <a:t>In 2021 we started experimenting with ChatGPT to solve some of these problems</a:t>
            </a:r>
          </a:p>
          <a:p>
            <a:endParaRPr lang="en-US" dirty="0"/>
          </a:p>
          <a:p>
            <a:r>
              <a:rPr lang="en-US" dirty="0"/>
              <a:t>And I would like to give you a quick demonstration of how it worked. </a:t>
            </a:r>
          </a:p>
          <a:p>
            <a:endParaRPr lang="en-US" dirty="0"/>
          </a:p>
          <a:p>
            <a:r>
              <a:rPr lang="en-US" dirty="0"/>
              <a:t>Prompt #1:</a:t>
            </a:r>
          </a:p>
          <a:p>
            <a:r>
              <a:rPr lang="en-US" dirty="0"/>
              <a:t>I have an AWK script that I would like some help understanding: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BEGIN{k=1;i=1;nr=1;fc=1; </a:t>
            </a:r>
            <a:r>
              <a:rPr lang="en-US" dirty="0" err="1"/>
              <a:t>hpset</a:t>
            </a:r>
            <a:r>
              <a:rPr lang="en-US" dirty="0"/>
              <a:t>="\x1b(8U\x1b\x26\x6c\x31\x4f\x1b\x26\x6c\x31\x53\x1b\x26\x6c\x38\x44";</a:t>
            </a:r>
          </a:p>
          <a:p>
            <a:r>
              <a:rPr lang="en-US" dirty="0"/>
              <a:t>hp16="\x1b\x28\x73\x33\x34\x48\x1b\x26\x6c\x32\x43";#hp12="\x1b\x28\x73\x31\x37\x48\x1b\x26\x6c\x34\x43\x1b(s7B";}hp12="\x1b(6N\x1b(s0p16.67h8.5v0s0b0T\x1b\x26\x6c\x35\x43";</a:t>
            </a:r>
          </a:p>
          <a:p>
            <a:r>
              <a:rPr lang="en-US" dirty="0"/>
              <a:t>}{if(NR==1)</a:t>
            </a:r>
            <a:r>
              <a:rPr lang="en-US" dirty="0" err="1"/>
              <a:t>fn</a:t>
            </a:r>
            <a:r>
              <a:rPr lang="en-US" dirty="0"/>
              <a:t>=FILENAME;}{if(fc==1){if(</a:t>
            </a:r>
            <a:r>
              <a:rPr lang="en-US" dirty="0" err="1"/>
              <a:t>fn</a:t>
            </a:r>
            <a:r>
              <a:rPr lang="en-US" dirty="0"/>
              <a:t>==FILENAME){</a:t>
            </a:r>
            <a:r>
              <a:rPr lang="en-US" dirty="0" err="1"/>
              <a:t>spc</a:t>
            </a:r>
            <a:r>
              <a:rPr lang="en-US" dirty="0"/>
              <a:t>=</a:t>
            </a:r>
            <a:r>
              <a:rPr lang="en-US" dirty="0" err="1"/>
              <a:t>substr</a:t>
            </a:r>
            <a:r>
              <a:rPr lang="en-US" dirty="0"/>
              <a:t>($0,27,10);if(</a:t>
            </a:r>
            <a:r>
              <a:rPr lang="en-US" dirty="0" err="1"/>
              <a:t>spc</a:t>
            </a:r>
            <a:r>
              <a:rPr lang="en-US" dirty="0"/>
              <a:t> ~ /^[0-9]/){for(</a:t>
            </a:r>
            <a:r>
              <a:rPr lang="en-US" dirty="0" err="1"/>
              <a:t>jj</a:t>
            </a:r>
            <a:r>
              <a:rPr lang="en-US" dirty="0"/>
              <a:t>=length(</a:t>
            </a:r>
            <a:r>
              <a:rPr lang="en-US" dirty="0" err="1"/>
              <a:t>substr</a:t>
            </a:r>
            <a:r>
              <a:rPr lang="en-US" dirty="0"/>
              <a:t>($0,38));</a:t>
            </a:r>
            <a:r>
              <a:rPr lang="en-US" dirty="0" err="1"/>
              <a:t>jj</a:t>
            </a:r>
            <a:r>
              <a:rPr lang="en-US" dirty="0"/>
              <a:t>&gt;0;jj--)if(</a:t>
            </a:r>
            <a:r>
              <a:rPr lang="en-US" dirty="0" err="1"/>
              <a:t>substr</a:t>
            </a:r>
            <a:r>
              <a:rPr lang="en-US" dirty="0"/>
              <a:t>($0,37+jj,1)==" ");else </a:t>
            </a:r>
            <a:r>
              <a:rPr lang="en-US" dirty="0" err="1"/>
              <a:t>break;sp</a:t>
            </a:r>
            <a:r>
              <a:rPr lang="en-US" dirty="0"/>
              <a:t>[</a:t>
            </a:r>
            <a:r>
              <a:rPr lang="en-US" dirty="0" err="1"/>
              <a:t>spc</a:t>
            </a:r>
            <a:r>
              <a:rPr lang="en-US" dirty="0"/>
              <a:t>]=</a:t>
            </a:r>
            <a:r>
              <a:rPr lang="en-US" dirty="0" err="1"/>
              <a:t>substr</a:t>
            </a:r>
            <a:r>
              <a:rPr lang="en-US" dirty="0"/>
              <a:t>($0,38,jj);}next;}else{</a:t>
            </a:r>
            <a:r>
              <a:rPr lang="en-US" dirty="0" err="1"/>
              <a:t>fn</a:t>
            </a:r>
            <a:r>
              <a:rPr lang="en-US" dirty="0"/>
              <a:t>=</a:t>
            </a:r>
            <a:r>
              <a:rPr lang="en-US" dirty="0" err="1"/>
              <a:t>FILENAME;fc</a:t>
            </a:r>
            <a:r>
              <a:rPr lang="en-US" dirty="0"/>
              <a:t>++;}}}{if(</a:t>
            </a:r>
            <a:r>
              <a:rPr lang="en-US" dirty="0" err="1"/>
              <a:t>fn</a:t>
            </a:r>
            <a:r>
              <a:rPr lang="en-US" dirty="0"/>
              <a:t>==FILENAME);else{if(</a:t>
            </a:r>
            <a:r>
              <a:rPr lang="en-US" dirty="0" err="1"/>
              <a:t>i</a:t>
            </a:r>
            <a:r>
              <a:rPr lang="en-US" dirty="0"/>
              <a:t>){</a:t>
            </a:r>
            <a:r>
              <a:rPr lang="en-US" dirty="0" err="1"/>
              <a:t>i</a:t>
            </a:r>
            <a:r>
              <a:rPr lang="en-US" dirty="0"/>
              <a:t>=0;pt(</a:t>
            </a:r>
            <a:r>
              <a:rPr lang="en-US" dirty="0" err="1"/>
              <a:t>n,l,w,k,id,f</a:t>
            </a:r>
            <a:r>
              <a:rPr lang="en-US" dirty="0"/>
              <a:t>);c[id]=</a:t>
            </a:r>
            <a:r>
              <a:rPr lang="en-US" dirty="0" err="1"/>
              <a:t>k;print</a:t>
            </a:r>
            <a:r>
              <a:rPr lang="en-US" dirty="0"/>
              <a:t> </a:t>
            </a:r>
            <a:r>
              <a:rPr lang="en-US" dirty="0" err="1"/>
              <a:t>hpset</a:t>
            </a:r>
            <a:r>
              <a:rPr lang="en-US" dirty="0"/>
              <a:t> "CONTENTS OF TRANSACTION FILE: " FILENAME " "AKA;}id=</a:t>
            </a:r>
            <a:r>
              <a:rPr lang="en-US" dirty="0" err="1"/>
              <a:t>substr</a:t>
            </a:r>
            <a:r>
              <a:rPr lang="en-US" dirty="0"/>
              <a:t>($0,2,1);</a:t>
            </a:r>
          </a:p>
          <a:p>
            <a:r>
              <a:rPr lang="en-US" dirty="0"/>
              <a:t>if(</a:t>
            </a:r>
            <a:r>
              <a:rPr lang="en-US" dirty="0" err="1"/>
              <a:t>svid</a:t>
            </a:r>
            <a:r>
              <a:rPr lang="en-US" dirty="0"/>
              <a:t>==id);else {</a:t>
            </a:r>
            <a:r>
              <a:rPr lang="en-US" dirty="0" err="1"/>
              <a:t>svid</a:t>
            </a:r>
            <a:r>
              <a:rPr lang="en-US" dirty="0"/>
              <a:t>=</a:t>
            </a:r>
            <a:r>
              <a:rPr lang="en-US" dirty="0" err="1"/>
              <a:t>id;if</a:t>
            </a:r>
            <a:r>
              <a:rPr lang="en-US" dirty="0"/>
              <a:t>(id ~ /[3459]/){print  hp16 f[id];</a:t>
            </a:r>
            <a:r>
              <a:rPr lang="en-US" dirty="0" err="1"/>
              <a:t>latin</a:t>
            </a:r>
            <a:r>
              <a:rPr lang="en-US" dirty="0"/>
              <a:t>( );}else print  hp16 f[id]"\n";}z="";for(y=1;y&lt;c[id];y++)z=z </a:t>
            </a:r>
            <a:r>
              <a:rPr lang="en-US" dirty="0" err="1"/>
              <a:t>substr</a:t>
            </a:r>
            <a:r>
              <a:rPr lang="en-US" dirty="0"/>
              <a:t>($0,b[</a:t>
            </a:r>
            <a:r>
              <a:rPr lang="en-US" dirty="0" err="1"/>
              <a:t>id,y</a:t>
            </a:r>
            <a:r>
              <a:rPr lang="en-US" dirty="0"/>
              <a:t>],w[</a:t>
            </a:r>
            <a:r>
              <a:rPr lang="en-US" dirty="0" err="1"/>
              <a:t>id,y</a:t>
            </a:r>
            <a:r>
              <a:rPr lang="en-US" dirty="0"/>
              <a:t>]) "|";if(id ~ /[3459]/ &amp;&amp; </a:t>
            </a:r>
            <a:r>
              <a:rPr lang="en-US" dirty="0" err="1"/>
              <a:t>spc</a:t>
            </a:r>
            <a:r>
              <a:rPr lang="en-US" dirty="0"/>
              <a:t> != </a:t>
            </a:r>
            <a:r>
              <a:rPr lang="en-US" dirty="0" err="1"/>
              <a:t>substr</a:t>
            </a:r>
            <a:r>
              <a:rPr lang="en-US" dirty="0"/>
              <a:t>($0,12,10)){</a:t>
            </a:r>
            <a:r>
              <a:rPr lang="en-US" dirty="0" err="1"/>
              <a:t>latin</a:t>
            </a:r>
            <a:r>
              <a:rPr lang="en-US" dirty="0"/>
              <a:t>( );}</a:t>
            </a:r>
            <a:r>
              <a:rPr lang="en-US" dirty="0" err="1"/>
              <a:t>printf</a:t>
            </a:r>
            <a:r>
              <a:rPr lang="en-US" dirty="0"/>
              <a:t>("%s%03d %s\n",hp12,nr++ % 1000,z);next}}</a:t>
            </a:r>
          </a:p>
          <a:p>
            <a:r>
              <a:rPr lang="en-US" dirty="0"/>
              <a:t>{if($1==id){ n[</a:t>
            </a:r>
            <a:r>
              <a:rPr lang="en-US" dirty="0" err="1"/>
              <a:t>id,k</a:t>
            </a:r>
            <a:r>
              <a:rPr lang="en-US" dirty="0"/>
              <a:t>]=$2;l[</a:t>
            </a:r>
            <a:r>
              <a:rPr lang="en-US" dirty="0" err="1"/>
              <a:t>id,k</a:t>
            </a:r>
            <a:r>
              <a:rPr lang="en-US" dirty="0"/>
              <a:t>]=length($2);b[</a:t>
            </a:r>
            <a:r>
              <a:rPr lang="en-US" dirty="0" err="1"/>
              <a:t>id,k</a:t>
            </a:r>
            <a:r>
              <a:rPr lang="en-US" dirty="0"/>
              <a:t>]=$3;w[</a:t>
            </a:r>
            <a:r>
              <a:rPr lang="en-US" dirty="0" err="1"/>
              <a:t>id,k</a:t>
            </a:r>
            <a:r>
              <a:rPr lang="en-US" dirty="0"/>
              <a:t>++]=$4;}else{if(NR==1);else {pt(</a:t>
            </a:r>
            <a:r>
              <a:rPr lang="en-US" dirty="0" err="1"/>
              <a:t>n,l,w,k,id,f</a:t>
            </a:r>
            <a:r>
              <a:rPr lang="en-US" dirty="0"/>
              <a:t>);c[id]=k;}</a:t>
            </a:r>
          </a:p>
          <a:p>
            <a:r>
              <a:rPr lang="en-US" dirty="0"/>
              <a:t>k=1;id=$1;n[</a:t>
            </a:r>
            <a:r>
              <a:rPr lang="en-US" dirty="0" err="1"/>
              <a:t>id,k</a:t>
            </a:r>
            <a:r>
              <a:rPr lang="en-US" dirty="0"/>
              <a:t>]=$2;l[</a:t>
            </a:r>
            <a:r>
              <a:rPr lang="en-US" dirty="0" err="1"/>
              <a:t>id,k</a:t>
            </a:r>
            <a:r>
              <a:rPr lang="en-US" dirty="0"/>
              <a:t>]=length($2);b[</a:t>
            </a:r>
            <a:r>
              <a:rPr lang="en-US" dirty="0" err="1"/>
              <a:t>id,k</a:t>
            </a:r>
            <a:r>
              <a:rPr lang="en-US" dirty="0"/>
              <a:t>]=$3;w[</a:t>
            </a:r>
            <a:r>
              <a:rPr lang="en-US" dirty="0" err="1"/>
              <a:t>id,k</a:t>
            </a:r>
            <a:r>
              <a:rPr lang="en-US" dirty="0"/>
              <a:t>++]=$4;f[id]="";}}function pt(n, l, w, k, id, f,     j, p, q, r, s, t, e, u){\e="                                                                                                                                 ";</a:t>
            </a:r>
          </a:p>
          <a:p>
            <a:r>
              <a:rPr lang="en-US" dirty="0"/>
              <a:t>p=0;for(j=1;j&lt;</a:t>
            </a:r>
            <a:r>
              <a:rPr lang="en-US" dirty="0" err="1"/>
              <a:t>k;j</a:t>
            </a:r>
            <a:r>
              <a:rPr lang="en-US" dirty="0"/>
              <a:t>++)if(l[</a:t>
            </a:r>
            <a:r>
              <a:rPr lang="en-US" dirty="0" err="1"/>
              <a:t>id,j</a:t>
            </a:r>
            <a:r>
              <a:rPr lang="en-US" dirty="0"/>
              <a:t>]&gt;p)p=l[</a:t>
            </a:r>
            <a:r>
              <a:rPr lang="en-US" dirty="0" err="1"/>
              <a:t>id,j</a:t>
            </a:r>
            <a:r>
              <a:rPr lang="en-US" dirty="0"/>
              <a:t>];for(j=1;j&lt;=</a:t>
            </a:r>
            <a:r>
              <a:rPr lang="en-US" dirty="0" err="1"/>
              <a:t>p;j</a:t>
            </a:r>
            <a:r>
              <a:rPr lang="en-US" dirty="0"/>
              <a:t>++){for(q=1;q&lt;</a:t>
            </a:r>
            <a:r>
              <a:rPr lang="en-US" dirty="0" err="1"/>
              <a:t>k;q</a:t>
            </a:r>
            <a:r>
              <a:rPr lang="en-US" dirty="0"/>
              <a:t>++){t=2*w[</a:t>
            </a:r>
            <a:r>
              <a:rPr lang="en-US" dirty="0" err="1"/>
              <a:t>id,q</a:t>
            </a:r>
            <a:r>
              <a:rPr lang="en-US" dirty="0"/>
              <a:t>];r=int(t/2);t=</a:t>
            </a:r>
            <a:r>
              <a:rPr lang="en-US" dirty="0" err="1"/>
              <a:t>t-r;u</a:t>
            </a:r>
            <a:r>
              <a:rPr lang="en-US" dirty="0"/>
              <a:t>=" ";#if(j==p)u="|";else u=" ";if(l[</a:t>
            </a:r>
            <a:r>
              <a:rPr lang="en-US" dirty="0" err="1"/>
              <a:t>id,q</a:t>
            </a:r>
            <a:r>
              <a:rPr lang="en-US" dirty="0"/>
              <a:t>]&lt;1+p-j)s=s </a:t>
            </a:r>
            <a:r>
              <a:rPr lang="en-US" dirty="0" err="1"/>
              <a:t>substr</a:t>
            </a:r>
            <a:r>
              <a:rPr lang="en-US" dirty="0"/>
              <a:t>(e,1,r+t+1)</a:t>
            </a:r>
            <a:r>
              <a:rPr lang="en-US" dirty="0" err="1"/>
              <a:t>u;else</a:t>
            </a:r>
            <a:r>
              <a:rPr lang="en-US" dirty="0"/>
              <a:t> s=s </a:t>
            </a:r>
            <a:r>
              <a:rPr lang="en-US" dirty="0" err="1"/>
              <a:t>substr</a:t>
            </a:r>
            <a:r>
              <a:rPr lang="en-US" dirty="0"/>
              <a:t>(e,1,r)</a:t>
            </a:r>
            <a:r>
              <a:rPr lang="en-US" dirty="0" err="1"/>
              <a:t>substr</a:t>
            </a:r>
            <a:r>
              <a:rPr lang="en-US" dirty="0"/>
              <a:t>(n[</a:t>
            </a:r>
            <a:r>
              <a:rPr lang="en-US" dirty="0" err="1"/>
              <a:t>id,q</a:t>
            </a:r>
            <a:r>
              <a:rPr lang="en-US" dirty="0"/>
              <a:t>],j-(p-l[</a:t>
            </a:r>
            <a:r>
              <a:rPr lang="en-US" dirty="0" err="1"/>
              <a:t>id,q</a:t>
            </a:r>
            <a:r>
              <a:rPr lang="en-US" dirty="0"/>
              <a:t>]),1)</a:t>
            </a:r>
            <a:r>
              <a:rPr lang="en-US" dirty="0" err="1"/>
              <a:t>substr</a:t>
            </a:r>
            <a:r>
              <a:rPr lang="en-US" dirty="0"/>
              <a:t>(e,1,t)u;}if(f[id]=="")f[id]="       " </a:t>
            </a:r>
            <a:r>
              <a:rPr lang="en-US" dirty="0" err="1"/>
              <a:t>s;else</a:t>
            </a:r>
            <a:r>
              <a:rPr lang="en-US" dirty="0"/>
              <a:t> f[id]=f[id] "\n       " </a:t>
            </a:r>
            <a:r>
              <a:rPr lang="en-US" dirty="0" err="1"/>
              <a:t>s;s</a:t>
            </a:r>
            <a:r>
              <a:rPr lang="en-US" dirty="0"/>
              <a:t>="";}}function </a:t>
            </a:r>
            <a:r>
              <a:rPr lang="en-US" dirty="0" err="1"/>
              <a:t>latin</a:t>
            </a:r>
            <a:r>
              <a:rPr lang="en-US" dirty="0"/>
              <a:t>( ){</a:t>
            </a:r>
            <a:r>
              <a:rPr lang="en-US" dirty="0" err="1"/>
              <a:t>spc</a:t>
            </a:r>
            <a:r>
              <a:rPr lang="en-US" dirty="0"/>
              <a:t>=</a:t>
            </a:r>
            <a:r>
              <a:rPr lang="en-US" dirty="0" err="1"/>
              <a:t>substr</a:t>
            </a:r>
            <a:r>
              <a:rPr lang="en-US" dirty="0"/>
              <a:t>($0,12,10);print hp16 "                                        " </a:t>
            </a:r>
            <a:r>
              <a:rPr lang="en-US" dirty="0" err="1"/>
              <a:t>sp</a:t>
            </a:r>
            <a:r>
              <a:rPr lang="en-US" dirty="0"/>
              <a:t>[</a:t>
            </a:r>
            <a:r>
              <a:rPr lang="en-US" dirty="0" err="1"/>
              <a:t>spc</a:t>
            </a:r>
            <a:r>
              <a:rPr lang="en-US" dirty="0"/>
              <a:t>]"\n\n";}</a:t>
            </a:r>
          </a:p>
          <a:p>
            <a:endParaRPr lang="en-US" dirty="0"/>
          </a:p>
          <a:p>
            <a:br>
              <a:rPr lang="en-US" dirty="0"/>
            </a:br>
            <a:r>
              <a:rPr lang="en-US" dirty="0"/>
              <a:t>Prompt #2:</a:t>
            </a:r>
          </a:p>
          <a:p>
            <a:r>
              <a:rPr lang="en-US" dirty="0"/>
              <a:t>Can you please format that code so that it is more human readable?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780EA-A654-9DE1-EA4F-A6843B9D6C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5745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740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7696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CC3FC-598B-9A3B-8B00-9A9231DF6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342C9B-3603-8C89-ABAE-273458E600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267A3E-48AA-88F8-9540-BD6F2AC2BB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D8816-1C2C-ADF5-9338-1DFD1D9CFD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05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705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we collect some data, in this case the number of hours we work, versus the money earned for those hours.</a:t>
            </a:r>
          </a:p>
          <a:p>
            <a:endParaRPr lang="en-US" dirty="0"/>
          </a:p>
          <a:p>
            <a:r>
              <a:rPr lang="en-US" dirty="0"/>
              <a:t>We can plot these data points on a graph. </a:t>
            </a:r>
          </a:p>
          <a:p>
            <a:endParaRPr lang="en-US" dirty="0"/>
          </a:p>
          <a:p>
            <a:r>
              <a:rPr lang="en-US" dirty="0"/>
              <a:t>But what if we want to know how much money we would earn if we worked 25 hours or 30 hours?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2409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B9D9A-7BDB-346A-8670-433ECBC8B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457B08-599D-5C7B-69FA-2BE19F62EB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88357B-F715-ED4B-D86D-40B6154EA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630F8-5930-423C-380D-9AC4B06FD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96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7B9C3-A23C-33A6-4614-39D671F25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29581B-A422-DF20-5889-250171D0F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1D705F-F2AE-9B27-D419-FF300970EB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9C4CF-FF40-C4F6-D093-894A1CF20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533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Ok, with that said, let’s move on to our first example:</a:t>
            </a:r>
          </a:p>
          <a:p>
            <a:br>
              <a:rPr lang="en-US" dirty="0"/>
            </a:br>
            <a:r>
              <a:rPr lang="en-US" dirty="0"/>
              <a:t>At the Division of Marine Fisheries, we have data analysts who need access their database.</a:t>
            </a:r>
          </a:p>
          <a:p>
            <a:endParaRPr lang="en-US" dirty="0"/>
          </a:p>
          <a:p>
            <a:r>
              <a:rPr lang="en-US" dirty="0"/>
              <a:t>Normally a data analysts workflow may look something like this.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518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BF07D-6D14-EB4C-39B6-AF85DEB31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CBA6BA-43CD-C829-6B7A-73D2E06BC7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D0B001-7C61-A924-7429-4690F04FD8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here is the legacy DMF data analysis workflow…</a:t>
            </a:r>
          </a:p>
          <a:p>
            <a:endParaRPr lang="en-US" dirty="0"/>
          </a:p>
          <a:p>
            <a:r>
              <a:rPr lang="en-US" dirty="0"/>
              <a:t>As you can see, it is significantly more complicated. </a:t>
            </a:r>
          </a:p>
          <a:p>
            <a:endParaRPr lang="en-US" dirty="0"/>
          </a:p>
          <a:p>
            <a:r>
              <a:rPr lang="en-US" dirty="0"/>
              <a:t>About 2.5 years ago I was hired as part of a team to start modernizing this workflow. </a:t>
            </a:r>
          </a:p>
          <a:p>
            <a:endParaRPr lang="en-US" dirty="0"/>
          </a:p>
          <a:p>
            <a:r>
              <a:rPr lang="en-US" dirty="0"/>
              <a:t>[Explain the workflow]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25EE8-7207-6739-8C91-78A29A8F3B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868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A3387-0637-3360-8113-49EA03D88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1414F-5782-E7F0-1444-D182FBE215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F9C3D6-96F3-090C-909A-7DD31CE05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Of all the old languages on this chart, there is one that sticks out – Gawk</a:t>
            </a:r>
          </a:p>
          <a:p>
            <a:endParaRPr lang="en-US" dirty="0"/>
          </a:p>
          <a:p>
            <a:r>
              <a:rPr lang="en-US" dirty="0"/>
              <a:t>Gawk is an implementation of the AWK language, and throughout this talk you may hear me use the two names interchangeably.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6ACD8-948A-C649-760C-7C054A342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333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Awk is a text-processing language used for analyzing structured text data, usually in </a:t>
            </a:r>
            <a:r>
              <a:rPr lang="en-US" dirty="0" err="1"/>
              <a:t>linux</a:t>
            </a:r>
            <a:r>
              <a:rPr lang="en-US" dirty="0"/>
              <a:t> systems today.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BF3D15-DA4D-4AC0-85EE-660C754EC1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253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>
            <a:extLst>
              <a:ext uri="{FF2B5EF4-FFF2-40B4-BE49-F238E27FC236}">
                <a16:creationId xmlns:a16="http://schemas.microsoft.com/office/drawing/2014/main" id="{9B976787-2BE7-C144-D8CF-B021972A53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55345" y="644886"/>
            <a:ext cx="7949184" cy="261296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3" name="Presenter Information">
            <a:extLst>
              <a:ext uri="{FF2B5EF4-FFF2-40B4-BE49-F238E27FC236}">
                <a16:creationId xmlns:a16="http://schemas.microsoft.com/office/drawing/2014/main" id="{A74736C8-50CA-C92A-4B98-8C94701A21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55345" y="3327470"/>
            <a:ext cx="7949184" cy="2515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Presenter’s Name</a:t>
            </a:r>
            <a:br>
              <a:rPr lang="en-US" dirty="0"/>
            </a:br>
            <a:r>
              <a:rPr lang="en-US" dirty="0"/>
              <a:t>Division or Program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81648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C15319A6-E1B6-41FB-FD24-4D867067E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E7F560D4-EF1E-E0CF-2B8D-174BBCEF6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spcBef>
                <a:spcPts val="0"/>
              </a:spcBef>
              <a:buFont typeface="Arial" panose="020B0604020202020204" pitchFamily="34" charset="0"/>
              <a:buChar char="•"/>
              <a:defRPr sz="2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401BF321-0293-330F-CD60-11EE55D17FE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3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132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E54CCD44-211C-1042-7D19-AB41D74566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EED8CB35-0CFB-5C16-33E3-2869665BD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/>
            </a:lvl1pPr>
            <a:lvl2pPr>
              <a:lnSpc>
                <a:spcPct val="100000"/>
              </a:lnSpc>
              <a:spcAft>
                <a:spcPts val="600"/>
              </a:spcAft>
              <a:defRPr/>
            </a:lvl2pPr>
            <a:lvl3pPr>
              <a:lnSpc>
                <a:spcPct val="100000"/>
              </a:lnSpc>
              <a:spcAft>
                <a:spcPts val="600"/>
              </a:spcAft>
              <a:defRPr/>
            </a:lvl3pPr>
            <a:lvl4pPr>
              <a:lnSpc>
                <a:spcPct val="100000"/>
              </a:lnSpc>
              <a:spcAft>
                <a:spcPts val="600"/>
              </a:spcAft>
              <a:defRPr/>
            </a:lvl4pPr>
            <a:lvl5pPr>
              <a:lnSpc>
                <a:spcPct val="100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09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>
            <a:extLst>
              <a:ext uri="{FF2B5EF4-FFF2-40B4-BE49-F238E27FC236}">
                <a16:creationId xmlns:a16="http://schemas.microsoft.com/office/drawing/2014/main" id="{84B7E651-DEF9-91D5-65B1-782A6404D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33260D9E-FE41-BC92-B4A8-439A7B0DD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33BD879-3291-5EA2-5D6E-456679E2F48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473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7B2E810E-E32D-7257-7DB8-DBA223340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8" name="Content Placeholder">
            <a:extLst>
              <a:ext uri="{FF2B5EF4-FFF2-40B4-BE49-F238E27FC236}">
                <a16:creationId xmlns:a16="http://schemas.microsoft.com/office/drawing/2014/main" id="{460816FC-561A-4B36-80FE-3FFDAAA42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9C8D1CF6-FCA9-2239-642B-3BFAFC0D9D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563" y="1243583"/>
            <a:ext cx="5075237" cy="47365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1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146DA132-664A-C2AD-7C4B-BB39E098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/>
              <a:t>Click to Edit Slide Title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136033F-46D1-983B-67AE-A73FE7159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hart Placeholder">
            <a:extLst>
              <a:ext uri="{FF2B5EF4-FFF2-40B4-BE49-F238E27FC236}">
                <a16:creationId xmlns:a16="http://schemas.microsoft.com/office/drawing/2014/main" id="{ED824702-C0C6-5BAB-81E4-68C9B7A92D5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6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26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sz="240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C45E90-B219-3F87-ABD0-195BA10FF41D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75711" y="42505"/>
            <a:ext cx="2743200" cy="2688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3D9D56-6E4C-C01E-D2CC-8EE5213AAC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9204-3186-B1AD-81A1-5C2A62E6B12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9D25D31-D6D1-4707-9EC9-A2A91580B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38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3D5BD1-CD24-9055-15E6-58671A617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56FE0-EC18-AEFD-85D1-0CD65ACC4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E14B78-1E4B-BB60-969E-899294B61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25D31-D6D1-4707-9EC9-A2A91580B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5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>
            <a:extLst>
              <a:ext uri="{FF2B5EF4-FFF2-40B4-BE49-F238E27FC236}">
                <a16:creationId xmlns:a16="http://schemas.microsoft.com/office/drawing/2014/main" id="{9B976787-2BE7-C144-D8CF-B021972A53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41248" y="644886"/>
            <a:ext cx="7949184" cy="261296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3" name="Presenter Information">
            <a:extLst>
              <a:ext uri="{FF2B5EF4-FFF2-40B4-BE49-F238E27FC236}">
                <a16:creationId xmlns:a16="http://schemas.microsoft.com/office/drawing/2014/main" id="{A74736C8-50CA-C92A-4B98-8C94701A21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41248" y="3327470"/>
            <a:ext cx="7949184" cy="2515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Presenter’s Name</a:t>
            </a:r>
            <a:br>
              <a:rPr lang="en-US" dirty="0"/>
            </a:br>
            <a:r>
              <a:rPr lang="en-US" dirty="0"/>
              <a:t>Division or Program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0283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Title">
            <a:extLst>
              <a:ext uri="{FF2B5EF4-FFF2-40B4-BE49-F238E27FC236}">
                <a16:creationId xmlns:a16="http://schemas.microsoft.com/office/drawing/2014/main" id="{4FFDE156-176C-C1A4-A82D-3A262491FE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646176" y="1389380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6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ection Subtitle">
            <a:extLst>
              <a:ext uri="{FF2B5EF4-FFF2-40B4-BE49-F238E27FC236}">
                <a16:creationId xmlns:a16="http://schemas.microsoft.com/office/drawing/2014/main" id="{FB38CF8D-9848-B1BD-F405-AB989A05E8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646176" y="3897629"/>
            <a:ext cx="9144000" cy="182003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an Optional Subtitle</a:t>
            </a:r>
          </a:p>
        </p:txBody>
      </p:sp>
    </p:spTree>
    <p:extLst>
      <p:ext uri="{BB962C8B-B14F-4D97-AF65-F5344CB8AC3E}">
        <p14:creationId xmlns:p14="http://schemas.microsoft.com/office/powerpoint/2010/main" val="135283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Title">
            <a:extLst>
              <a:ext uri="{FF2B5EF4-FFF2-40B4-BE49-F238E27FC236}">
                <a16:creationId xmlns:a16="http://schemas.microsoft.com/office/drawing/2014/main" id="{4FFDE156-176C-C1A4-A82D-3A262491FE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41248" y="1389380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ection Subtitle">
            <a:extLst>
              <a:ext uri="{FF2B5EF4-FFF2-40B4-BE49-F238E27FC236}">
                <a16:creationId xmlns:a16="http://schemas.microsoft.com/office/drawing/2014/main" id="{FB38CF8D-9848-B1BD-F405-AB989A05E8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41248" y="3897629"/>
            <a:ext cx="9144000" cy="182003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an Optional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72AF7E-DCDA-8BA6-2929-56C7768B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38E69-AD8F-3E98-DE00-07EE4B84C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1D8D6-2CCA-D1E6-E010-6B0F7018F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67DF5-BD2E-4D88-BE8B-422A09B39C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4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E54CCD44-211C-1042-7D19-AB41D74566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EED8CB35-0CFB-5C16-33E3-2869665BD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lang="en-US" sz="2400" dirty="0"/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dirty="0"/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dirty="0"/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dirty="0"/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4817AD-3C14-72AA-CE86-C23CF9093F6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B7F08-76FF-987B-7AC4-D41EC59F598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36644-865E-4172-F12F-55CAB5F8A4D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FF47DA-20DC-4E03-9B41-47DE8F3CC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6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184883-E86C-A6C7-0BCA-F710E81616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1FA33-966A-478D-22CB-DE9F5FA5F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B1C2D-36DF-8E47-186B-FF3A7B88F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FF47DA-20DC-4E03-9B41-47DE8F3CC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8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35100-554B-3A10-D2BB-041BE9B6D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42050-602C-0CDF-6651-FC9CD9AFD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D2A0E-9483-7560-FD94-2A1CC824A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5DC9-BBF3-468D-B85B-639136FD26B0}" type="datetimeFigureOut">
              <a:rPr lang="en-US" smtClean="0"/>
              <a:t>11/18/24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DB3C2-AAE0-7E72-83B1-8DAD414B5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A0F94-5C8B-013C-E857-F37D93016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557F-8A1B-4D6F-8C1D-31A58EB85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67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ion Subtitle">
            <a:extLst>
              <a:ext uri="{FF2B5EF4-FFF2-40B4-BE49-F238E27FC236}">
                <a16:creationId xmlns:a16="http://schemas.microsoft.com/office/drawing/2014/main" id="{7EF5374B-6720-4C46-E247-8CEAF193A3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965"/>
            <a:ext cx="12192000" cy="182003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</a:t>
            </a:r>
            <a:br>
              <a:rPr lang="en-US" dirty="0"/>
            </a:br>
            <a:r>
              <a:rPr lang="en-US" dirty="0"/>
              <a:t>Presenter’s Title</a:t>
            </a:r>
            <a:br>
              <a:rPr lang="en-US" dirty="0"/>
            </a:br>
            <a:r>
              <a:rPr lang="en-US" dirty="0"/>
              <a:t>Contact Information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DB5232-E620-5524-3036-C478D55AD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E26B79-2330-9846-5F27-F9CF221A6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CC4BB-8C47-65DD-A570-2D5EB2E9D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F8F6-A464-461B-9860-0527BA4DB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541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638DC4B-3D79-4769-7DA0-C91C2083D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36093C-711E-2D3C-86CD-6E57E1EBA21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41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C15319A6-E1B6-41FB-FD24-4D867067E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E7F560D4-EF1E-E0CF-2B8D-174BBCEF6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spcBef>
                <a:spcPts val="0"/>
              </a:spcBef>
              <a:buFont typeface="Arial" panose="020B0604020202020204" pitchFamily="34" charset="0"/>
              <a:buChar char="•"/>
              <a:defRPr sz="28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401BF321-0293-330F-CD60-11EE55D17FE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39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26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6">
            <a:extLst>
              <a:ext uri="{FF2B5EF4-FFF2-40B4-BE49-F238E27FC236}">
                <a16:creationId xmlns:a16="http://schemas.microsoft.com/office/drawing/2014/main" id="{E2C2BE9E-E754-E36C-1FA9-CD66795D3A31}"/>
              </a:ext>
            </a:extLst>
          </p:cNvPr>
          <p:cNvSpPr>
            <a:spLocks noGrp="1"/>
          </p:cNvSpPr>
          <p:nvPr>
            <p:ph type="subTitle" idx="4294967295" hasCustomPrompt="1"/>
          </p:nvPr>
        </p:nvSpPr>
        <p:spPr>
          <a:xfrm>
            <a:off x="-9525" y="2973141"/>
            <a:ext cx="12191999" cy="17708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/>
            </a:lvl1pPr>
          </a:lstStyle>
          <a:p>
            <a:pPr marL="0" indent="0" algn="ctr">
              <a:buNone/>
            </a:pPr>
            <a:r>
              <a:rPr lang="en-US" dirty="0"/>
              <a:t>Presenter</a:t>
            </a:r>
          </a:p>
          <a:p>
            <a:pPr marL="0" indent="0" algn="ctr">
              <a:buNone/>
            </a:pPr>
            <a:r>
              <a:rPr lang="en-US" dirty="0"/>
              <a:t>Presenter Title</a:t>
            </a:r>
          </a:p>
          <a:p>
            <a:pPr marL="0" indent="0" algn="ctr">
              <a:buNone/>
            </a:pPr>
            <a:r>
              <a:rPr lang="en-US" dirty="0"/>
              <a:t>Contact Information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9CEC6BA-9CD8-8CEC-D620-B36C9F43B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50276"/>
            <a:ext cx="10515600" cy="656492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Closing Slide</a:t>
            </a:r>
          </a:p>
        </p:txBody>
      </p:sp>
    </p:spTree>
    <p:extLst>
      <p:ext uri="{BB962C8B-B14F-4D97-AF65-F5344CB8AC3E}">
        <p14:creationId xmlns:p14="http://schemas.microsoft.com/office/powerpoint/2010/main" val="115032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437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638DC4B-3D79-4769-7DA0-C91C2083D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36093C-711E-2D3C-86CD-6E57E1EBA21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41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9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621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252784-FA0E-8E43-AE5C-87603E18F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419F93-6132-86EB-1228-0EB27B366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3A4451-DB65-0D1F-5D54-7EDB881B8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7FF47DA-20DC-4E03-9B41-47DE8F3CCC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9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CDIT Logo" descr="N.C. Department of Information Technology Logo">
            <a:extLst>
              <a:ext uri="{FF2B5EF4-FFF2-40B4-BE49-F238E27FC236}">
                <a16:creationId xmlns:a16="http://schemas.microsoft.com/office/drawing/2014/main" id="{0E78C2E3-1298-7B3A-EFE9-B00C9FFB0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45" y="1687519"/>
            <a:ext cx="4882896" cy="807321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706125-7738-85A6-E1AD-CBC46E2B1C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7C2F1-6197-B729-794E-90116F822B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9C4329-0E4F-4327-8E27-CBDC77A06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7D5FF8F6-A464-461B-9860-0527BA4DBB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55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02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77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CDIT Logo" descr="N.C. Department of Information Technology Logo">
            <a:extLst>
              <a:ext uri="{FF2B5EF4-FFF2-40B4-BE49-F238E27FC236}">
                <a16:creationId xmlns:a16="http://schemas.microsoft.com/office/drawing/2014/main" id="{0E78C2E3-1298-7B3A-EFE9-B00C9FFB0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72" y="1687519"/>
            <a:ext cx="5346655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80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396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7" r:id="rId3"/>
    <p:sldLayoutId id="2147483698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502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52CBE-EA8A-A142-8886-96FEE4A431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5711" y="47212"/>
            <a:ext cx="2743200" cy="268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680AC-211A-63FC-18A3-0DCEB6A8E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089" y="47212"/>
            <a:ext cx="8229600" cy="268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B6D46-A89B-0B3D-D6E2-AC7C7026D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639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9D25D31-D6D1-4707-9EC9-A2A91580B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3689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C88E9A-505D-F740-DA28-092CD5C61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72600" y="45720"/>
            <a:ext cx="27432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May 9, 2024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677C7D-FC6C-F040-A6D2-42F0E3F82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" y="45720"/>
            <a:ext cx="8229600" cy="265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E47A4-0FEA-9903-A60B-348AD9EA2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459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65D67DF5-BD2E-4D88-BE8B-422A09B39C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5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mailto:semir.badic@deq.nc.gov" TargetMode="External"/><Relationship Id="rId7" Type="http://schemas.microsoft.com/office/2007/relationships/hdphoto" Target="../media/hdphoto1.wdp"/><Relationship Id="rId2" Type="http://schemas.openxmlformats.org/officeDocument/2006/relationships/hyperlink" Target="mailto:scott.smith@deq.nc.gov" TargetMode="Externa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mailto:mike.ware@nc.gov" TargetMode="Externa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esentation Title">
            <a:extLst>
              <a:ext uri="{FF2B5EF4-FFF2-40B4-BE49-F238E27FC236}">
                <a16:creationId xmlns:a16="http://schemas.microsoft.com/office/drawing/2014/main" id="{F7504397-B456-9CCE-BF31-DEBCA780B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41248" y="644886"/>
            <a:ext cx="7949184" cy="2612969"/>
          </a:xfrm>
        </p:spPr>
        <p:txBody>
          <a:bodyPr>
            <a:normAutofit/>
          </a:bodyPr>
          <a:lstStyle/>
          <a:p>
            <a:r>
              <a:rPr lang="en-US" dirty="0"/>
              <a:t>Leveraging Generative AI to Modernize Applications</a:t>
            </a:r>
          </a:p>
        </p:txBody>
      </p:sp>
      <p:sp>
        <p:nvSpPr>
          <p:cNvPr id="11" name="Presenter Information">
            <a:extLst>
              <a:ext uri="{FF2B5EF4-FFF2-40B4-BE49-F238E27FC236}">
                <a16:creationId xmlns:a16="http://schemas.microsoft.com/office/drawing/2014/main" id="{4CF19390-6E14-4874-2FFB-307D206F6A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41248" y="3327470"/>
            <a:ext cx="7949184" cy="2515057"/>
          </a:xfrm>
        </p:spPr>
        <p:txBody>
          <a:bodyPr/>
          <a:lstStyle/>
          <a:p>
            <a:r>
              <a:rPr lang="en-US" dirty="0"/>
              <a:t>Scott Smith</a:t>
            </a:r>
            <a:br>
              <a:rPr lang="en-US" dirty="0"/>
            </a:br>
            <a:r>
              <a:rPr lang="en-US" dirty="0"/>
              <a:t>NCDEQ-NCDIT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November 15, 2024</a:t>
            </a:r>
          </a:p>
        </p:txBody>
      </p:sp>
    </p:spTree>
    <p:extLst>
      <p:ext uri="{BB962C8B-B14F-4D97-AF65-F5344CB8AC3E}">
        <p14:creationId xmlns:p14="http://schemas.microsoft.com/office/powerpoint/2010/main" val="44703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3032ADD-BC2B-516C-4D05-0C5026EA0F2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95575" y="1976735"/>
            <a:ext cx="6800850" cy="18158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AWK is a powerful text-processing language commonly used in Unix/Linux environments to manipulate and analyze structured text data</a:t>
            </a:r>
          </a:p>
        </p:txBody>
      </p:sp>
    </p:spTree>
    <p:extLst>
      <p:ext uri="{BB962C8B-B14F-4D97-AF65-F5344CB8AC3E}">
        <p14:creationId xmlns:p14="http://schemas.microsoft.com/office/powerpoint/2010/main" val="170580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B09E9-A70D-F80D-8377-B328542C8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B9E0579-30F3-93D7-B8C2-D2424D0E89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1305" y="1023637"/>
            <a:ext cx="10515600" cy="173139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I love AWK because it allows me to build the wrong solution to problems so quickly :)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C0D0E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-Dave on Stack Overflow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3D4F6-FAF7-F6F2-235F-19A3A323D191}"/>
              </a:ext>
            </a:extLst>
          </p:cNvPr>
          <p:cNvSpPr txBox="1">
            <a:spLocks/>
          </p:cNvSpPr>
          <p:nvPr/>
        </p:nvSpPr>
        <p:spPr>
          <a:xfrm>
            <a:off x="771525" y="3577818"/>
            <a:ext cx="10515600" cy="1731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If we wanted to hire an AWK expert, we would need to recruit from a retirement home, not a university!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C0D0E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-Anonymous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56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3C493-FEE6-6435-638E-6B2C7ACD0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579D9-062B-C47D-DA66-97EF063FF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No.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D8DF09-DB4F-B2D6-6FD1-62A396877213}"/>
              </a:ext>
            </a:extLst>
          </p:cNvPr>
          <p:cNvSpPr txBox="1"/>
          <p:nvPr/>
        </p:nvSpPr>
        <p:spPr>
          <a:xfrm>
            <a:off x="838200" y="1659285"/>
            <a:ext cx="1002982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BEGIN{k=1;i=1;nr=1;fc=1;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hpset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="\x1b(8U\x1b\x26\x6c\x31\x4f\x1b\x26\x6c\x31\x53\x1b\x26\x6c\x38\x44";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hp16="\x1b\x28\x73\x33\x34\x48\x1b\x26\x6c\x32\x43";#hp12="\x1b\x28\x73\x31\x37\x48\x1b\x26\x6c\x34\x43\x1b(s7B";}hp12="\x1b(6N\x1b(s0p16.67h8.5v0s0b0T\x1b\x26\x6c\x35\x43";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}{if(NR==1)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=FILENAME;}{if(fc==1){if(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==FILENAME){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($0,27,10);if(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~ /^[0-9]/){for(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jj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=length(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($0,38));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jj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&gt;0;jj--)if(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($0,37+jj,1)==" ");else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break;sp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($0,38,jj);}next;}else{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FILENAME;fc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++;}}}{if(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==FILENAME);else{if(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){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=0;pt(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n,l,w,k,id,f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);c[id]=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k;print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hpset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"CONTENTS OF TRANSACTION FILE: " FILENAME " "AKA;}id=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($0,2,1);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svid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==id);else {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svid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id;if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(id ~ /[3459]/){print  hp16 f[id];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latin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 );}else print  hp16 f[id]"\n";}z="";for(y=1;y&lt;c[id];y++)z=z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($0,b[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],w[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id,y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]) "|";if(id ~ /[3459]/ &amp;&amp;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!=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($0,12,10)){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latin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 );}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printf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("%s%03d %s\n",hp12,nr++ % 1000,z);next}}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{if($1==id){ n[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]=$2;l[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]=length($2);b[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]=$3;w[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++]=$4;}else{if(NR==1);else {pt(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n,l,w,k,id,f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);c[id]=k;}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k=1;id=$1;n[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]=$2;l[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]=length($2);b[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]=$3;w[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id,k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++]=$4;f[id]="";}}function pt(n, l, w, k, id, f,     j, p, q, r, s, t, e, u){\e="                                                                                                                                 ";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p=0;for(j=1;j&lt;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k;j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++)if(l[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id,j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]&gt;p)p=l[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id,j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];for(j=1;j&lt;=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p;j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++){for(q=1;q&lt;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k;q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++){t=2*w[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id,q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];r=int(t/2);t=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t-r;u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=" ";#if(j==p)u="|";else u=" ";if(l[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id,q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]&lt;1+p-j)s=s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(e,1,r+t+1)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u;else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s=s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(e,1,r)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id,q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],j-(p-l[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id,q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]),1)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(e,1,t)u;}if(f[id]=="")f[id]="       "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s;else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f[id]=f[id] "\n       "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s;s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="";}}function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latin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 ){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($0,12,10);print hp16 "                                        "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spc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]"\n\n";}</a:t>
            </a:r>
          </a:p>
        </p:txBody>
      </p:sp>
    </p:spTree>
    <p:extLst>
      <p:ext uri="{BB962C8B-B14F-4D97-AF65-F5344CB8AC3E}">
        <p14:creationId xmlns:p14="http://schemas.microsoft.com/office/powerpoint/2010/main" val="234919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95151-2EAC-CC24-38C9-CA1DFC252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7499E-F5F7-D0E1-004D-8F6F51E8A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No.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A22EDB-C9F6-C24D-21E3-960304B5722E}"/>
              </a:ext>
            </a:extLst>
          </p:cNvPr>
          <p:cNvSpPr txBox="1"/>
          <p:nvPr/>
        </p:nvSpPr>
        <p:spPr>
          <a:xfrm>
            <a:off x="640772" y="1858973"/>
            <a:ext cx="10910455" cy="26468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0" i="0" u="none" strike="noStrike" kern="1200" cap="none" spc="0" normalizeH="0" baseline="0" noProof="0" dirty="0">
                <a:ln>
                  <a:solidFill>
                    <a:srgbClr val="172E4C">
                      <a:shade val="15000"/>
                    </a:srgbClr>
                  </a:solidFill>
                </a:ln>
                <a:solidFill>
                  <a:srgbClr val="FF999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6500 Lines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6CF53C-1BE2-C8DC-F261-8077E18BCA42}"/>
              </a:ext>
            </a:extLst>
          </p:cNvPr>
          <p:cNvSpPr txBox="1"/>
          <p:nvPr/>
        </p:nvSpPr>
        <p:spPr>
          <a:xfrm>
            <a:off x="4491036" y="4622867"/>
            <a:ext cx="320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this was just one script!</a:t>
            </a:r>
          </a:p>
        </p:txBody>
      </p:sp>
    </p:spTree>
    <p:extLst>
      <p:ext uri="{BB962C8B-B14F-4D97-AF65-F5344CB8AC3E}">
        <p14:creationId xmlns:p14="http://schemas.microsoft.com/office/powerpoint/2010/main" val="88271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70444-5346-7973-BB27-D723B19AD1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76500" y="1713636"/>
            <a:ext cx="7753350" cy="2308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Disclaimer: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use a version of ChatGPT that does not save any of our inputs and does not train on our data.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can delete our data at any time. </a:t>
            </a:r>
          </a:p>
        </p:txBody>
      </p:sp>
    </p:spTree>
    <p:extLst>
      <p:ext uri="{BB962C8B-B14F-4D97-AF65-F5344CB8AC3E}">
        <p14:creationId xmlns:p14="http://schemas.microsoft.com/office/powerpoint/2010/main" val="237489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9FC8D-1B84-B264-51F9-188557E30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1E1C3D-5988-4F3A-7679-B348D8FE649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408910" y="3493969"/>
            <a:ext cx="4059190" cy="7979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8778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8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Demonstration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6" descr="yH5BAEAAAAALAAAAAABAAEAAAIBRAA7 - OpenAI Logo">
            <a:extLst>
              <a:ext uri="{FF2B5EF4-FFF2-40B4-BE49-F238E27FC236}">
                <a16:creationId xmlns:a16="http://schemas.microsoft.com/office/drawing/2014/main" id="{C0ECEFD9-46CB-4907-4BBF-B7DDD1033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33" y="1358492"/>
            <a:ext cx="10763442" cy="29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96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415A11A8-C598-B0F2-5B90-4918679093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6176" y="1389380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Use Case Number 2</a:t>
            </a:r>
          </a:p>
        </p:txBody>
      </p:sp>
      <p:sp>
        <p:nvSpPr>
          <p:cNvPr id="17" name="Subtitle 16">
            <a:extLst>
              <a:ext uri="{FF2B5EF4-FFF2-40B4-BE49-F238E27FC236}">
                <a16:creationId xmlns:a16="http://schemas.microsoft.com/office/drawing/2014/main" id="{D8250061-D53F-0C95-6ACB-6649DB08E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176" y="3897629"/>
            <a:ext cx="9144000" cy="1820037"/>
          </a:xfrm>
        </p:spPr>
        <p:txBody>
          <a:bodyPr/>
          <a:lstStyle/>
          <a:p>
            <a:r>
              <a:rPr lang="en-US" dirty="0"/>
              <a:t>Bridging Expertise Gaps: Empowering Cross-Disciplinary Collaboration with Generative AI</a:t>
            </a:r>
          </a:p>
        </p:txBody>
      </p:sp>
    </p:spTree>
    <p:extLst>
      <p:ext uri="{BB962C8B-B14F-4D97-AF65-F5344CB8AC3E}">
        <p14:creationId xmlns:p14="http://schemas.microsoft.com/office/powerpoint/2010/main" val="146350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FE34204C-D01D-3637-37CF-A9BCCCB39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 dirty="0"/>
              <a:t>NCDMF Ageing Program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A0A7F4-D284-FDB3-7EFC-6E50FD44CD86}"/>
              </a:ext>
            </a:extLst>
          </p:cNvPr>
          <p:cNvSpPr txBox="1"/>
          <p:nvPr/>
        </p:nvSpPr>
        <p:spPr>
          <a:xfrm>
            <a:off x="755771" y="2533561"/>
            <a:ext cx="67532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program harvests ageing structures from fishes throughout the year to determine fish ages for modelling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Otoliths are the most common structure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585C579-3C0F-75A2-8E09-A1928E245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92" y="1460754"/>
            <a:ext cx="3494980" cy="349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29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655C4-0D98-B374-C0D2-F023F23C9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390E7F4-2EBC-9F4F-94C2-311D366AD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 dirty="0"/>
              <a:t>NCDMF Ageing Program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06E88-DFAA-9F1B-CF8B-E0DE9FE5E0AB}"/>
              </a:ext>
            </a:extLst>
          </p:cNvPr>
          <p:cNvSpPr txBox="1"/>
          <p:nvPr/>
        </p:nvSpPr>
        <p:spPr>
          <a:xfrm>
            <a:off x="752475" y="2526179"/>
            <a:ext cx="67532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12,209 age samples collected in 2023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9,596 age samples were read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This is a manual process!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B842F31-38D8-32AF-1A9C-B67BE1771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92" y="1460754"/>
            <a:ext cx="3494980" cy="349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78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 descr="A close-up of a brown object&#10;&#10;Description automatically generated">
            <a:extLst>
              <a:ext uri="{FF2B5EF4-FFF2-40B4-BE49-F238E27FC236}">
                <a16:creationId xmlns:a16="http://schemas.microsoft.com/office/drawing/2014/main" id="{AE657750-1E78-CDAD-01BC-EFC85E9C6E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2A7024-8B7A-B658-730A-8EA679F1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model?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37F53B-C8A1-BEBB-583F-17C98EF0F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496" y="2117306"/>
            <a:ext cx="5019675" cy="2522041"/>
          </a:xfrm>
        </p:spPr>
        <p:txBody>
          <a:bodyPr/>
          <a:lstStyle/>
          <a:p>
            <a:r>
              <a:rPr lang="en-US" sz="2400" dirty="0"/>
              <a:t>A mathematical representation of a real-world process.</a:t>
            </a:r>
          </a:p>
          <a:p>
            <a:r>
              <a:rPr lang="en-US" dirty="0"/>
              <a:t>When you supply some input to the model, the model can process it and relate it to some output.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810B68-E860-9AD3-27D1-78E1373DA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3034" y="419100"/>
            <a:ext cx="527047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13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close-up of a jellyfish&#10;&#10;Description automatically generated">
            <a:extLst>
              <a:ext uri="{FF2B5EF4-FFF2-40B4-BE49-F238E27FC236}">
                <a16:creationId xmlns:a16="http://schemas.microsoft.com/office/drawing/2014/main" id="{8562690C-EC37-9439-2D7E-28A1B5586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46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jellyfish&#10;&#10;Description automatically generated">
            <a:extLst>
              <a:ext uri="{FF2B5EF4-FFF2-40B4-BE49-F238E27FC236}">
                <a16:creationId xmlns:a16="http://schemas.microsoft.com/office/drawing/2014/main" id="{D0D8D85B-DDD6-EF76-5AFA-FD3EC4A87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09A445-10A1-E013-74BF-58C531E19B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6082">
              <a:alpha val="69020"/>
            </a:srgbClr>
          </a:solidFill>
          <a:ln w="12700" cap="flat" cmpd="sng" algn="ctr">
            <a:solidFill>
              <a:srgbClr val="042433">
                <a:alpha val="49020"/>
              </a:srgb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 we leverage Machine Learning to help speed this up?</a:t>
            </a:r>
          </a:p>
        </p:txBody>
      </p:sp>
    </p:spTree>
    <p:extLst>
      <p:ext uri="{BB962C8B-B14F-4D97-AF65-F5344CB8AC3E}">
        <p14:creationId xmlns:p14="http://schemas.microsoft.com/office/powerpoint/2010/main" val="2691684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9D12FB-F2BA-D31A-BF75-35F3524D25C8}"/>
              </a:ext>
            </a:extLst>
          </p:cNvPr>
          <p:cNvSpPr txBox="1">
            <a:spLocks/>
          </p:cNvSpPr>
          <p:nvPr/>
        </p:nvSpPr>
        <p:spPr>
          <a:xfrm>
            <a:off x="866775" y="2380018"/>
            <a:ext cx="4435136" cy="8948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~30 Seconds – 1 Minute per otolith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917E65E-BC88-DDFB-A5EB-3494CB345446}"/>
              </a:ext>
            </a:extLst>
          </p:cNvPr>
          <p:cNvSpPr txBox="1">
            <a:spLocks/>
          </p:cNvSpPr>
          <p:nvPr/>
        </p:nvSpPr>
        <p:spPr>
          <a:xfrm>
            <a:off x="6198857" y="2395929"/>
            <a:ext cx="4435136" cy="475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~0.01 Seconds per otolith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E03AEE-72C7-5DB4-FB0F-0357DCF523EF}"/>
              </a:ext>
            </a:extLst>
          </p:cNvPr>
          <p:cNvSpPr txBox="1"/>
          <p:nvPr/>
        </p:nvSpPr>
        <p:spPr>
          <a:xfrm>
            <a:off x="866775" y="1811154"/>
            <a:ext cx="18133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Humans: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834AA7-0BDB-8FA1-9E45-B38076B1C09D}"/>
              </a:ext>
            </a:extLst>
          </p:cNvPr>
          <p:cNvSpPr txBox="1"/>
          <p:nvPr/>
        </p:nvSpPr>
        <p:spPr>
          <a:xfrm>
            <a:off x="6142173" y="1801506"/>
            <a:ext cx="56382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Convolutional Neural Network: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EC12290-6635-423C-5716-1217497A5CB9}"/>
              </a:ext>
            </a:extLst>
          </p:cNvPr>
          <p:cNvGrpSpPr/>
          <p:nvPr/>
        </p:nvGrpSpPr>
        <p:grpSpPr>
          <a:xfrm>
            <a:off x="1195526" y="3652540"/>
            <a:ext cx="9800948" cy="1757780"/>
            <a:chOff x="949911" y="3551071"/>
            <a:chExt cx="9800948" cy="175778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06A479E-3470-F352-DE00-FFF76E9F18B5}"/>
                </a:ext>
              </a:extLst>
            </p:cNvPr>
            <p:cNvSpPr/>
            <p:nvPr/>
          </p:nvSpPr>
          <p:spPr>
            <a:xfrm>
              <a:off x="8126032" y="4677303"/>
              <a:ext cx="2113399" cy="369332"/>
            </a:xfrm>
            <a:prstGeom prst="rect">
              <a:avLst/>
            </a:prstGeom>
            <a:solidFill>
              <a:srgbClr val="FF3300">
                <a:alpha val="38824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03788FB-00E5-5CB4-4482-DE0C3BCA7FBD}"/>
                </a:ext>
              </a:extLst>
            </p:cNvPr>
            <p:cNvSpPr/>
            <p:nvPr/>
          </p:nvSpPr>
          <p:spPr>
            <a:xfrm>
              <a:off x="8124637" y="3788366"/>
              <a:ext cx="2113399" cy="369332"/>
            </a:xfrm>
            <a:prstGeom prst="rect">
              <a:avLst/>
            </a:prstGeom>
            <a:solidFill>
              <a:srgbClr val="FF3300">
                <a:alpha val="38824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CFDD49-0E0F-1A03-0FE5-D4E3C9DB4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2387" y="3706636"/>
              <a:ext cx="5439534" cy="14003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4A344D-A7E8-B172-DFD6-A7D26F50FB7D}"/>
                </a:ext>
              </a:extLst>
            </p:cNvPr>
            <p:cNvSpPr txBox="1"/>
            <p:nvPr/>
          </p:nvSpPr>
          <p:spPr>
            <a:xfrm>
              <a:off x="8124637" y="3788366"/>
              <a:ext cx="21133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72E4C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4,798 Minutes Total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AD1068-87CC-0D99-6326-46DEC70FC2C7}"/>
                </a:ext>
              </a:extLst>
            </p:cNvPr>
            <p:cNvSpPr txBox="1"/>
            <p:nvPr/>
          </p:nvSpPr>
          <p:spPr>
            <a:xfrm>
              <a:off x="8186352" y="4677303"/>
              <a:ext cx="19899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72E4C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1.59 Minutes Total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B25AE6B-4B99-F010-4F0F-BB0D3B3E6B1C}"/>
                </a:ext>
              </a:extLst>
            </p:cNvPr>
            <p:cNvSpPr/>
            <p:nvPr/>
          </p:nvSpPr>
          <p:spPr>
            <a:xfrm>
              <a:off x="949911" y="3551071"/>
              <a:ext cx="9800948" cy="87889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9C94FCB-523B-7014-7CD1-05BBA599A436}"/>
                </a:ext>
              </a:extLst>
            </p:cNvPr>
            <p:cNvSpPr/>
            <p:nvPr/>
          </p:nvSpPr>
          <p:spPr>
            <a:xfrm>
              <a:off x="949911" y="4429961"/>
              <a:ext cx="9800948" cy="87889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8D2F23-6ED5-F1AF-8442-9A35D53D4920}"/>
                </a:ext>
              </a:extLst>
            </p:cNvPr>
            <p:cNvSpPr txBox="1"/>
            <p:nvPr/>
          </p:nvSpPr>
          <p:spPr>
            <a:xfrm>
              <a:off x="8715663" y="4130088"/>
              <a:ext cx="9313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72E4C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x3 People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611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9AE07-E018-5AE8-ACD2-C8BDBDA8B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3276600" cy="561467"/>
          </a:xfrm>
        </p:spPr>
        <p:txBody>
          <a:bodyPr/>
          <a:lstStyle/>
          <a:p>
            <a:r>
              <a:rPr lang="en-US" dirty="0"/>
              <a:t>Use of </a:t>
            </a:r>
            <a:r>
              <a:rPr lang="en-US" dirty="0" err="1"/>
              <a:t>GenAI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4DA0-5D51-38D9-9508-250A6D1ADCF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0550" y="1452500"/>
            <a:ext cx="4857750" cy="4737100"/>
          </a:xfrm>
        </p:spPr>
        <p:txBody>
          <a:bodyPr/>
          <a:lstStyle/>
          <a:p>
            <a:r>
              <a:rPr lang="en-US" sz="2400" dirty="0"/>
              <a:t>Walks you through code creation for a CNN</a:t>
            </a:r>
          </a:p>
          <a:p>
            <a:endParaRPr lang="en-US" sz="2400" dirty="0"/>
          </a:p>
          <a:p>
            <a:r>
              <a:rPr lang="en-US" sz="2400" dirty="0"/>
              <a:t>Helps you understand the stats, functions, and tests</a:t>
            </a:r>
          </a:p>
          <a:p>
            <a:endParaRPr lang="en-US" sz="2400" dirty="0"/>
          </a:p>
          <a:p>
            <a:r>
              <a:rPr lang="en-US" sz="2400" dirty="0"/>
              <a:t>Gives tailored guidance on errors, optimizations, etc.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endParaRPr lang="en-US" sz="2400" noProof="0" dirty="0"/>
          </a:p>
        </p:txBody>
      </p:sp>
      <p:pic>
        <p:nvPicPr>
          <p:cNvPr id="5" name="Content Placeholder 4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5EE9506B-ED45-A354-7171-3789C22F14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1" t="649" r="4933" b="2555"/>
          <a:stretch/>
        </p:blipFill>
        <p:spPr>
          <a:xfrm>
            <a:off x="6210300" y="-1"/>
            <a:ext cx="59817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54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146CE-EFD2-8D87-DEA5-9813C3574B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988555"/>
            <a:ext cx="12192000" cy="66904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200" dirty="0"/>
              <a:t>Thank You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C1177-81C0-0F3B-CF02-89330D3C93F4}"/>
              </a:ext>
            </a:extLst>
          </p:cNvPr>
          <p:cNvSpPr txBox="1"/>
          <p:nvPr/>
        </p:nvSpPr>
        <p:spPr>
          <a:xfrm>
            <a:off x="5040845" y="4332544"/>
            <a:ext cx="2935499" cy="7768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Scott Smith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Biological Database Administrator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NCDEQ-DIT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2"/>
              </a:rPr>
              <a:t>scott.smith@deq.nc.gov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F86F3F-E018-11B8-B10A-0BF92FD6F77B}"/>
              </a:ext>
            </a:extLst>
          </p:cNvPr>
          <p:cNvSpPr txBox="1"/>
          <p:nvPr/>
        </p:nvSpPr>
        <p:spPr>
          <a:xfrm>
            <a:off x="8928055" y="4352041"/>
            <a:ext cx="2553531" cy="776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Semir Badic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Applications Systems Analyst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NCDEQ-DIT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semir.badic@deq.nc.gov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63B113-EE01-D98C-6BBC-71B894D5C66C}"/>
              </a:ext>
            </a:extLst>
          </p:cNvPr>
          <p:cNvSpPr txBox="1"/>
          <p:nvPr/>
        </p:nvSpPr>
        <p:spPr>
          <a:xfrm>
            <a:off x="1735960" y="4297202"/>
            <a:ext cx="2104079" cy="776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Mike Ware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Chief Information Officer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NCDEQ-DIT</a:t>
            </a:r>
          </a:p>
          <a:p>
            <a:pPr marL="0" marR="0" lvl="0" indent="0" algn="l" defTabSz="9144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mike.ware@nc.gov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D4FAC4F-AC3E-4263-F670-52ED44AF4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443" y="4273981"/>
            <a:ext cx="802161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F05406-6FD6-2373-9D13-8FE5952A3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36" b="92896" l="9645" r="89848">
                        <a14:foregroundMark x1="60914" y1="77596" x2="54822" y2="87432"/>
                        <a14:foregroundMark x1="54822" y1="83607" x2="45178" y2="88525"/>
                        <a14:foregroundMark x1="42132" y1="92350" x2="44162" y2="92896"/>
                        <a14:foregroundMark x1="88325" y1="39891" x2="89340" y2="67760"/>
                        <a14:foregroundMark x1="89340" y1="67760" x2="88325" y2="39344"/>
                        <a14:foregroundMark x1="88325" y1="39344" x2="87310" y2="377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064" y="4149589"/>
            <a:ext cx="998637" cy="927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06A4F0-98AA-3844-AAC0-4B9925DF8D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3355" y="4246822"/>
            <a:ext cx="817490" cy="80403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1C0BBC41-3E93-7351-13B6-68B985A7922E}"/>
              </a:ext>
            </a:extLst>
          </p:cNvPr>
          <p:cNvSpPr/>
          <p:nvPr/>
        </p:nvSpPr>
        <p:spPr>
          <a:xfrm>
            <a:off x="813803" y="4228543"/>
            <a:ext cx="819150" cy="8001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9A3FF11-D330-CE4A-E84C-1895AD55DAED}"/>
              </a:ext>
            </a:extLst>
          </p:cNvPr>
          <p:cNvSpPr/>
          <p:nvPr/>
        </p:nvSpPr>
        <p:spPr>
          <a:xfrm>
            <a:off x="4223355" y="4250761"/>
            <a:ext cx="819150" cy="8001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85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2A7024-8B7A-B658-730A-8EA679F1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Model?</a:t>
            </a:r>
          </a:p>
        </p:txBody>
      </p:sp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B0D51A54-52EF-31CF-9B61-EA2DA267E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325" y="1203580"/>
            <a:ext cx="7553326" cy="487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4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5BF15-D168-275F-34D7-4F5A6F101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819D3C3-3600-4C5F-016D-BF6BD5715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Model?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4CD93E-99E5-ACBF-D9A8-38D498BB0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1625" y="1155954"/>
            <a:ext cx="8500368" cy="487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68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ECE3138-2E83-FD0E-9DDA-C8E553D1CE3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99809" y="2339232"/>
            <a:ext cx="7592378" cy="5645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Generative AI is just a model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9D3528-8BF4-4D40-7658-F14509C36BB1}"/>
              </a:ext>
            </a:extLst>
          </p:cNvPr>
          <p:cNvSpPr txBox="1"/>
          <p:nvPr/>
        </p:nvSpPr>
        <p:spPr>
          <a:xfrm>
            <a:off x="4364828" y="3059668"/>
            <a:ext cx="3462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(albeit a very complicated one!)</a:t>
            </a:r>
          </a:p>
        </p:txBody>
      </p:sp>
    </p:spTree>
    <p:extLst>
      <p:ext uri="{BB962C8B-B14F-4D97-AF65-F5344CB8AC3E}">
        <p14:creationId xmlns:p14="http://schemas.microsoft.com/office/powerpoint/2010/main" val="375069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B5CEE-CD8B-C11F-FEA2-C68EE5213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B3F44D89-721D-4F9F-60C6-B1B085486A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6176" y="1389380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Use Case Number 1</a:t>
            </a:r>
          </a:p>
        </p:txBody>
      </p:sp>
      <p:sp>
        <p:nvSpPr>
          <p:cNvPr id="17" name="Subtitle 16">
            <a:extLst>
              <a:ext uri="{FF2B5EF4-FFF2-40B4-BE49-F238E27FC236}">
                <a16:creationId xmlns:a16="http://schemas.microsoft.com/office/drawing/2014/main" id="{007F2E18-6AD2-A0A9-89FF-5FB569CF0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176" y="3897629"/>
            <a:ext cx="9144000" cy="1820037"/>
          </a:xfrm>
        </p:spPr>
        <p:txBody>
          <a:bodyPr/>
          <a:lstStyle/>
          <a:p>
            <a:r>
              <a:rPr lang="en-US" dirty="0"/>
              <a:t>Decoding the Past: Using Generative AI to Navigate Legacy Code</a:t>
            </a:r>
          </a:p>
        </p:txBody>
      </p:sp>
    </p:spTree>
    <p:extLst>
      <p:ext uri="{BB962C8B-B14F-4D97-AF65-F5344CB8AC3E}">
        <p14:creationId xmlns:p14="http://schemas.microsoft.com/office/powerpoint/2010/main" val="145899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CB1A0-1F03-740F-CDFC-E422D746E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No. 1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9FDC56E0-90D5-15D8-02D6-4CCD68E7B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483" y="1667641"/>
            <a:ext cx="494347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923501-064C-9797-CE41-953F19356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175" y="3693522"/>
            <a:ext cx="59436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66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3048D-F268-FC34-A2FA-698ACE973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58552-98B0-4D3F-B795-5D5D817A5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No. 1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8BB7FD26-A139-B446-5CFA-6E217E6F4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22629"/>
            <a:ext cx="6025164" cy="498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27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9F38E-866D-6437-D8B0-64A0919B9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0C77F-92C3-770F-21F8-F848A5BD8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No. 1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B4653DC8-9197-A829-869F-FCBC28C71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5" y="1232374"/>
            <a:ext cx="6025164" cy="498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66941C-29D1-1611-2251-211A4A8613B7}"/>
              </a:ext>
            </a:extLst>
          </p:cNvPr>
          <p:cNvSpPr/>
          <p:nvPr/>
        </p:nvSpPr>
        <p:spPr>
          <a:xfrm>
            <a:off x="4598366" y="3965786"/>
            <a:ext cx="548640" cy="365760"/>
          </a:xfrm>
          <a:prstGeom prst="rect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7122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22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E6346ECA-1384-4EFD-B868-216ACA8DAA8A}"/>
    </a:ext>
  </a:extLst>
</a:theme>
</file>

<file path=ppt/theme/theme10.xml><?xml version="1.0" encoding="utf-8"?>
<a:theme xmlns:a="http://schemas.openxmlformats.org/drawingml/2006/main" name="Content Slide - Top Swoop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C534E00D-A73C-4DDD-A779-0B72CB620CE9}"/>
    </a:ext>
  </a:extLst>
</a:theme>
</file>

<file path=ppt/theme/theme11.xml><?xml version="1.0" encoding="utf-8"?>
<a:theme xmlns:a="http://schemas.openxmlformats.org/drawingml/2006/main" name="1_Closing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80081001-B7A3-45CF-A110-8CC0E894C29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ection 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78182F4A-BB01-4004-BED6-4F8D8CE77FF0}"/>
    </a:ext>
  </a:extLst>
</a:theme>
</file>

<file path=ppt/theme/theme3.xml><?xml version="1.0" encoding="utf-8"?>
<a:theme xmlns:a="http://schemas.openxmlformats.org/drawingml/2006/main" name="Bottom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D2C19DFD-F52D-4F02-AE06-2ECCA6C50AA1}"/>
    </a:ext>
  </a:extLst>
</a:theme>
</file>

<file path=ppt/theme/theme4.xml><?xml version="1.0" encoding="utf-8"?>
<a:theme xmlns:a="http://schemas.openxmlformats.org/drawingml/2006/main" name="Clos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29D54C66-3347-4897-8E6D-A7D6F80DFD2D}"/>
    </a:ext>
  </a:extLst>
</a:theme>
</file>

<file path=ppt/theme/theme5.xml><?xml version="1.0" encoding="utf-8"?>
<a:theme xmlns:a="http://schemas.openxmlformats.org/drawingml/2006/main" name="1_Bottom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D2C19DFD-F52D-4F02-AE06-2ECCA6C50AA1}"/>
    </a:ext>
  </a:extLst>
</a:theme>
</file>

<file path=ppt/theme/theme6.xml><?xml version="1.0" encoding="utf-8"?>
<a:theme xmlns:a="http://schemas.openxmlformats.org/drawingml/2006/main" name="Top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.potx  -  Read-Only" id="{5D087425-6364-43D9-916B-6652F844F6E9}" vid="{6E58F7C9-B5CA-45C8-A00C-6E08662091D4}"/>
    </a:ext>
  </a:extLst>
</a:theme>
</file>

<file path=ppt/theme/theme7.xml><?xml version="1.0" encoding="utf-8"?>
<a:theme xmlns:a="http://schemas.openxmlformats.org/drawingml/2006/main" name="Content Slide - Bottom Swoop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B87FE163-7758-4818-94A0-550A25E9F08F}"/>
    </a:ext>
  </a:extLst>
</a:theme>
</file>

<file path=ppt/theme/theme8.xml><?xml version="1.0" encoding="utf-8"?>
<a:theme xmlns:a="http://schemas.openxmlformats.org/drawingml/2006/main" name="1_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413C101F-EF97-42E3-8478-BF0D8903AA95}"/>
    </a:ext>
  </a:extLst>
</a:theme>
</file>

<file path=ppt/theme/theme9.xml><?xml version="1.0" encoding="utf-8"?>
<a:theme xmlns:a="http://schemas.openxmlformats.org/drawingml/2006/main" name="1_Section 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527BBD"/>
      </a:hlink>
      <a:folHlink>
        <a:srgbClr val="9BAAD1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PowerPoint Template - Copy 2" id="{CBA934C1-854B-46A5-AB8F-1FD56AB3559B}" vid="{E6494B0F-46B0-4F62-98B7-C7A7EB845FA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125277A8A8BA4EA5CE8B73928EB221" ma:contentTypeVersion="23" ma:contentTypeDescription="Create a new document." ma:contentTypeScope="" ma:versionID="6fa03d2e7c8a265d2c8c5888a580d276">
  <xsd:schema xmlns:xsd="http://www.w3.org/2001/XMLSchema" xmlns:xs="http://www.w3.org/2001/XMLSchema" xmlns:p="http://schemas.microsoft.com/office/2006/metadata/properties" xmlns:ns1="http://schemas.microsoft.com/sharepoint/v3" xmlns:ns2="bffb2a7c-0eec-4093-8338-7b4a43517886" xmlns:ns3="57241129-d72e-4544-bf6a-875a5dc8892c" targetNamespace="http://schemas.microsoft.com/office/2006/metadata/properties" ma:root="true" ma:fieldsID="853cd7620fabe7ffd61bb80ac518a173" ns1:_="" ns2:_="" ns3:_="">
    <xsd:import namespace="http://schemas.microsoft.com/sharepoint/v3"/>
    <xsd:import namespace="bffb2a7c-0eec-4093-8338-7b4a43517886"/>
    <xsd:import namespace="57241129-d72e-4544-bf6a-875a5dc889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Key_x0020_Info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b2a7c-0eec-4093-8338-7b4a435178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Key_x0020_Info" ma:index="18" nillable="true" ma:displayName="Key Info" ma:default="0" ma:description="Frequently needed project info" ma:internalName="Key_x0020_Info">
      <xsd:simpleType>
        <xsd:restriction base="dms:Boolean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241129-d72e-4544-bf6a-875a5dc8892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a507aad-a2b7-45b3-9cca-6abf33ccc076}" ma:internalName="TaxCatchAll" ma:showField="CatchAllData" ma:web="57241129-d72e-4544-bf6a-875a5dc889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Key_x0020_Info xmlns="bffb2a7c-0eec-4093-8338-7b4a43517886">false</Key_x0020_Info>
    <_ip_UnifiedCompliancePolicyProperties xmlns="http://schemas.microsoft.com/sharepoint/v3" xsi:nil="true"/>
    <lcf76f155ced4ddcb4097134ff3c332f xmlns="bffb2a7c-0eec-4093-8338-7b4a43517886">
      <Terms xmlns="http://schemas.microsoft.com/office/infopath/2007/PartnerControls"/>
    </lcf76f155ced4ddcb4097134ff3c332f>
    <TaxCatchAll xmlns="57241129-d72e-4544-bf6a-875a5dc8892c" xsi:nil="true"/>
  </documentManagement>
</p:properties>
</file>

<file path=customXml/itemProps1.xml><?xml version="1.0" encoding="utf-8"?>
<ds:datastoreItem xmlns:ds="http://schemas.openxmlformats.org/officeDocument/2006/customXml" ds:itemID="{E3143AF7-FEE5-4EE7-913E-8E8D7413C067}"/>
</file>

<file path=customXml/itemProps2.xml><?xml version="1.0" encoding="utf-8"?>
<ds:datastoreItem xmlns:ds="http://schemas.openxmlformats.org/officeDocument/2006/customXml" ds:itemID="{267E5FBA-21E1-4B7C-9674-D61C4D0E2855}"/>
</file>

<file path=customXml/itemProps3.xml><?xml version="1.0" encoding="utf-8"?>
<ds:datastoreItem xmlns:ds="http://schemas.openxmlformats.org/officeDocument/2006/customXml" ds:itemID="{B12CC979-6A3C-4DC2-B325-F5C2A58E33DD}"/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2339</Words>
  <Application>Microsoft Macintosh PowerPoint</Application>
  <PresentationFormat>Widescreen</PresentationFormat>
  <Paragraphs>141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-apple-system</vt:lpstr>
      <vt:lpstr>Aptos</vt:lpstr>
      <vt:lpstr>Arial</vt:lpstr>
      <vt:lpstr>Arial Black</vt:lpstr>
      <vt:lpstr>TItle Slide</vt:lpstr>
      <vt:lpstr>Section Title Slide</vt:lpstr>
      <vt:lpstr>Bottom Swoop Design</vt:lpstr>
      <vt:lpstr>Closing Slide</vt:lpstr>
      <vt:lpstr>1_Bottom Swoop Design</vt:lpstr>
      <vt:lpstr>Top Swoop Design</vt:lpstr>
      <vt:lpstr>Content Slide - Bottom Swoop</vt:lpstr>
      <vt:lpstr>1_TItle Slide</vt:lpstr>
      <vt:lpstr>1_Section Title Slide</vt:lpstr>
      <vt:lpstr>Content Slide - Top Swoop</vt:lpstr>
      <vt:lpstr>1_Closing Slide</vt:lpstr>
      <vt:lpstr>Leveraging Generative AI to Modernize Applications</vt:lpstr>
      <vt:lpstr>What is a model?</vt:lpstr>
      <vt:lpstr>What is a Model?</vt:lpstr>
      <vt:lpstr>What is a Model?</vt:lpstr>
      <vt:lpstr>Generative AI is just a model</vt:lpstr>
      <vt:lpstr>Use Case Number 1</vt:lpstr>
      <vt:lpstr>Use Case No. 1</vt:lpstr>
      <vt:lpstr>Use Case No. 1</vt:lpstr>
      <vt:lpstr>Use Case No. 1</vt:lpstr>
      <vt:lpstr>AWK is a powerful text-processing language commonly used in Unix/Linux environments to manipulate and analyze structured text data</vt:lpstr>
      <vt:lpstr>I love AWK because it allows me to build the wrong solution to problems so quickly :) -Dave on Stack Overflow </vt:lpstr>
      <vt:lpstr>Use Case No. 1</vt:lpstr>
      <vt:lpstr>Use Case No. 1</vt:lpstr>
      <vt:lpstr>Disclaimer:   We use a version of ChatGPT that does not save any of our inputs and does not train on our data.   We can delete our data at any time. </vt:lpstr>
      <vt:lpstr>Demonstration</vt:lpstr>
      <vt:lpstr>Use Case Number 2</vt:lpstr>
      <vt:lpstr>NCDMF Ageing Program</vt:lpstr>
      <vt:lpstr>NCDMF Ageing Program</vt:lpstr>
      <vt:lpstr>PowerPoint Presentation</vt:lpstr>
      <vt:lpstr>PowerPoint Presentation</vt:lpstr>
      <vt:lpstr>Can we leverage Machine Learning to help speed this up?</vt:lpstr>
      <vt:lpstr>PowerPoint Presentation</vt:lpstr>
      <vt:lpstr>Use of GenAI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Warren, Jer</dc:creator>
  <cp:lastModifiedBy>Talanker, Yelena S</cp:lastModifiedBy>
  <cp:revision>6</cp:revision>
  <dcterms:created xsi:type="dcterms:W3CDTF">2023-10-24T17:14:19Z</dcterms:created>
  <dcterms:modified xsi:type="dcterms:W3CDTF">2024-11-18T23:33:02Z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0x0101006C125277A8A8BA4EA5CE8B73928EB221</vt:lpwstr>
  </property>
</Properties>
</file>