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9" r:id="rId4"/>
    <p:sldMasterId id="2147483693" r:id="rId5"/>
    <p:sldMasterId id="2147483699" r:id="rId6"/>
    <p:sldMasterId id="2147483722" r:id="rId7"/>
    <p:sldMasterId id="2147483725" r:id="rId8"/>
    <p:sldMasterId id="2147483727" r:id="rId9"/>
    <p:sldMasterId id="2147483729" r:id="rId10"/>
    <p:sldMasterId id="2147483733" r:id="rId11"/>
  </p:sldMasterIdLst>
  <p:notesMasterIdLst>
    <p:notesMasterId r:id="rId36"/>
  </p:notesMasterIdLst>
  <p:sldIdLst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260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00" r:id="rId30"/>
    <p:sldId id="398" r:id="rId31"/>
    <p:sldId id="399" r:id="rId32"/>
    <p:sldId id="302" r:id="rId33"/>
    <p:sldId id="400" r:id="rId34"/>
    <p:sldId id="4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Q" id="{8AB5C92A-16B6-4301-85C1-B64535CD6D7A}">
          <p14:sldIdLst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260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00"/>
            <p14:sldId id="398"/>
            <p14:sldId id="399"/>
            <p14:sldId id="302"/>
            <p14:sldId id="400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96935-4566-4D68-BD3F-3DA04E2F26D9}" v="413" dt="2024-11-15T15:30:4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63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353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C514E-111F-4ECB-9F3A-71FBD2D85AF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E7A9-5C2D-4CBD-BC94-3B5F8F93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1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5E872-33FE-DD7F-B65C-E95B36BBA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A21E-E869-6A00-DEDB-8E0EE8A5E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7DFC8-8E39-5B72-39F7-995BDDAD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for fun, I’d like to share some interesting views I’ve heard about the language</a:t>
            </a:r>
          </a:p>
          <a:p>
            <a:endParaRPr lang="en-US" dirty="0"/>
          </a:p>
          <a:p>
            <a:r>
              <a:rPr lang="en-US" dirty="0"/>
              <a:t>As you can see, people have some strong opinions! </a:t>
            </a:r>
          </a:p>
          <a:p>
            <a:endParaRPr lang="en-US" dirty="0"/>
          </a:p>
          <a:p>
            <a:r>
              <a:rPr lang="en-US" dirty="0"/>
              <a:t>Now, with all this hate,  some of you may be thinking, “Why don’t you just learn the language?” – And you may be right, but let me show you a snippet of code before I’m judged too harshly.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D7BF-2F6B-6BB9-9D5B-FBCEE780C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3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FF34C-2F7C-7D40-7106-9FF8BB2F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72CBC-6704-1C69-77A9-6FFEBF58C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39219-316E-17B6-30A1-AA9FF008A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actual script that I inherited and had to support. </a:t>
            </a:r>
          </a:p>
          <a:p>
            <a:endParaRPr lang="en-US" dirty="0"/>
          </a:p>
          <a:p>
            <a:r>
              <a:rPr lang="en-US" dirty="0"/>
              <a:t>If this is legible by anybody at first glance I will be impressed! </a:t>
            </a:r>
          </a:p>
          <a:p>
            <a:endParaRPr lang="en-US" dirty="0"/>
          </a:p>
          <a:p>
            <a:r>
              <a:rPr lang="en-US" dirty="0"/>
              <a:t>I think my predecessor’s return key may have been malfunctioning…</a:t>
            </a:r>
          </a:p>
          <a:p>
            <a:r>
              <a:rPr lang="en-US" dirty="0"/>
              <a:t>[I know it’s minified, but a broken return key sounds way funnier]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Now some of you may be thinking that although its awful, you could likely work through this</a:t>
            </a:r>
          </a:p>
          <a:p>
            <a:r>
              <a:rPr lang="en-US" dirty="0"/>
              <a:t>But what if I told you that…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028E6-A284-66D8-8789-CF691429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7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37CD-FF24-F8EC-2314-EB96ECCE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A908B-8A35-98C1-C393-124C3683D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D5396-258C-8BC1-A5AD-8C5B680DC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696E8-3250-6E9D-A61E-7CEF20EB0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4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75A7-C879-9FF8-1BBF-73FAA280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8ED95E-2947-A1B8-9FD9-7A6D11562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CE12C-91DB-713F-5882-33A9BC666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tasked with trying to understand this structure/data flow and to make edits to it</a:t>
            </a:r>
          </a:p>
          <a:p>
            <a:endParaRPr lang="en-US" dirty="0"/>
          </a:p>
          <a:p>
            <a:r>
              <a:rPr lang="en-US" dirty="0"/>
              <a:t>In 2021 we started experimenting with ChatGPT to solve some of these problems</a:t>
            </a:r>
          </a:p>
          <a:p>
            <a:endParaRPr lang="en-US" dirty="0"/>
          </a:p>
          <a:p>
            <a:r>
              <a:rPr lang="en-US" dirty="0"/>
              <a:t>And I would like to give you a quick demonstration of how it worked. </a:t>
            </a:r>
          </a:p>
          <a:p>
            <a:endParaRPr lang="en-US" dirty="0"/>
          </a:p>
          <a:p>
            <a:r>
              <a:rPr lang="en-US" dirty="0"/>
              <a:t>Prompt #1:</a:t>
            </a:r>
          </a:p>
          <a:p>
            <a:r>
              <a:rPr lang="en-US" dirty="0"/>
              <a:t>I have an AWK script that I would like some help understanding: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BEGIN{k=1;i=1;nr=1;fc=1; </a:t>
            </a:r>
            <a:r>
              <a:rPr lang="en-US" dirty="0" err="1"/>
              <a:t>hpset</a:t>
            </a:r>
            <a:r>
              <a:rPr lang="en-US" dirty="0"/>
              <a:t>="\x1b(8U\x1b\x26\x6c\x31\x4f\x1b\x26\x6c\x31\x53\x1b\x26\x6c\x38\x44";</a:t>
            </a:r>
          </a:p>
          <a:p>
            <a:r>
              <a:rPr lang="en-US" dirty="0"/>
              <a:t>hp16="\x1b\x28\x73\x33\x34\x48\x1b\x26\x6c\x32\x43";#hp12="\x1b\x28\x73\x31\x37\x48\x1b\x26\x6c\x34\x43\x1b(s7B";}hp12="\x1b(6N\x1b(s0p16.67h8.5v0s0b0T\x1b\x26\x6c\x35\x43";</a:t>
            </a:r>
          </a:p>
          <a:p>
            <a:r>
              <a:rPr lang="en-US" dirty="0"/>
              <a:t>}{if(NR==1)</a:t>
            </a:r>
            <a:r>
              <a:rPr lang="en-US" dirty="0" err="1"/>
              <a:t>fn</a:t>
            </a:r>
            <a:r>
              <a:rPr lang="en-US" dirty="0"/>
              <a:t>=FILENAME;}{if(fc==1){if(</a:t>
            </a:r>
            <a:r>
              <a:rPr lang="en-US" dirty="0" err="1"/>
              <a:t>fn</a:t>
            </a:r>
            <a:r>
              <a:rPr lang="en-US" dirty="0"/>
              <a:t>==FILENAME){</a:t>
            </a:r>
            <a:r>
              <a:rPr lang="en-US" dirty="0" err="1"/>
              <a:t>spc</a:t>
            </a:r>
            <a:r>
              <a:rPr lang="en-US" dirty="0"/>
              <a:t>=</a:t>
            </a:r>
            <a:r>
              <a:rPr lang="en-US" dirty="0" err="1"/>
              <a:t>substr</a:t>
            </a:r>
            <a:r>
              <a:rPr lang="en-US" dirty="0"/>
              <a:t>($0,27,10);if(</a:t>
            </a:r>
            <a:r>
              <a:rPr lang="en-US" dirty="0" err="1"/>
              <a:t>spc</a:t>
            </a:r>
            <a:r>
              <a:rPr lang="en-US" dirty="0"/>
              <a:t> ~ /^[0-9]/){for(</a:t>
            </a:r>
            <a:r>
              <a:rPr lang="en-US" dirty="0" err="1"/>
              <a:t>jj</a:t>
            </a:r>
            <a:r>
              <a:rPr lang="en-US" dirty="0"/>
              <a:t>=length(</a:t>
            </a:r>
            <a:r>
              <a:rPr lang="en-US" dirty="0" err="1"/>
              <a:t>substr</a:t>
            </a:r>
            <a:r>
              <a:rPr lang="en-US" dirty="0"/>
              <a:t>($0,38));</a:t>
            </a:r>
            <a:r>
              <a:rPr lang="en-US" dirty="0" err="1"/>
              <a:t>jj</a:t>
            </a:r>
            <a:r>
              <a:rPr lang="en-US" dirty="0"/>
              <a:t>&gt;0;jj--)if(</a:t>
            </a:r>
            <a:r>
              <a:rPr lang="en-US" dirty="0" err="1"/>
              <a:t>substr</a:t>
            </a:r>
            <a:r>
              <a:rPr lang="en-US" dirty="0"/>
              <a:t>($0,37+jj,1)==" ");else </a:t>
            </a:r>
            <a:r>
              <a:rPr lang="en-US" dirty="0" err="1"/>
              <a:t>break;sp</a:t>
            </a:r>
            <a:r>
              <a:rPr lang="en-US" dirty="0"/>
              <a:t>[</a:t>
            </a:r>
            <a:r>
              <a:rPr lang="en-US" dirty="0" err="1"/>
              <a:t>spc</a:t>
            </a:r>
            <a:r>
              <a:rPr lang="en-US" dirty="0"/>
              <a:t>]=</a:t>
            </a:r>
            <a:r>
              <a:rPr lang="en-US" dirty="0" err="1"/>
              <a:t>substr</a:t>
            </a:r>
            <a:r>
              <a:rPr lang="en-US" dirty="0"/>
              <a:t>($0,38,jj);}next;}else{</a:t>
            </a:r>
            <a:r>
              <a:rPr lang="en-US" dirty="0" err="1"/>
              <a:t>fn</a:t>
            </a:r>
            <a:r>
              <a:rPr lang="en-US" dirty="0"/>
              <a:t>=</a:t>
            </a:r>
            <a:r>
              <a:rPr lang="en-US" dirty="0" err="1"/>
              <a:t>FILENAME;fc</a:t>
            </a:r>
            <a:r>
              <a:rPr lang="en-US" dirty="0"/>
              <a:t>++;}}}{if(</a:t>
            </a:r>
            <a:r>
              <a:rPr lang="en-US" dirty="0" err="1"/>
              <a:t>fn</a:t>
            </a:r>
            <a:r>
              <a:rPr lang="en-US" dirty="0"/>
              <a:t>==FILENAME);else{if(</a:t>
            </a:r>
            <a:r>
              <a:rPr lang="en-US" dirty="0" err="1"/>
              <a:t>i</a:t>
            </a:r>
            <a:r>
              <a:rPr lang="en-US" dirty="0"/>
              <a:t>){</a:t>
            </a:r>
            <a:r>
              <a:rPr lang="en-US" dirty="0" err="1"/>
              <a:t>i</a:t>
            </a:r>
            <a:r>
              <a:rPr lang="en-US" dirty="0"/>
              <a:t>=0;pt(</a:t>
            </a:r>
            <a:r>
              <a:rPr lang="en-US" dirty="0" err="1"/>
              <a:t>n,l,w,k,id,f</a:t>
            </a:r>
            <a:r>
              <a:rPr lang="en-US" dirty="0"/>
              <a:t>);c[id]=</a:t>
            </a:r>
            <a:r>
              <a:rPr lang="en-US" dirty="0" err="1"/>
              <a:t>k;print</a:t>
            </a:r>
            <a:r>
              <a:rPr lang="en-US" dirty="0"/>
              <a:t> </a:t>
            </a:r>
            <a:r>
              <a:rPr lang="en-US" dirty="0" err="1"/>
              <a:t>hpset</a:t>
            </a:r>
            <a:r>
              <a:rPr lang="en-US" dirty="0"/>
              <a:t> "CONTENTS OF TRANSACTION FILE: " FILENAME " "AKA;}id=</a:t>
            </a:r>
            <a:r>
              <a:rPr lang="en-US" dirty="0" err="1"/>
              <a:t>substr</a:t>
            </a:r>
            <a:r>
              <a:rPr lang="en-US" dirty="0"/>
              <a:t>($0,2,1);</a:t>
            </a:r>
          </a:p>
          <a:p>
            <a:r>
              <a:rPr lang="en-US" dirty="0"/>
              <a:t>if(</a:t>
            </a:r>
            <a:r>
              <a:rPr lang="en-US" dirty="0" err="1"/>
              <a:t>svid</a:t>
            </a:r>
            <a:r>
              <a:rPr lang="en-US" dirty="0"/>
              <a:t>==id);else {</a:t>
            </a:r>
            <a:r>
              <a:rPr lang="en-US" dirty="0" err="1"/>
              <a:t>svid</a:t>
            </a:r>
            <a:r>
              <a:rPr lang="en-US" dirty="0"/>
              <a:t>=</a:t>
            </a:r>
            <a:r>
              <a:rPr lang="en-US" dirty="0" err="1"/>
              <a:t>id;if</a:t>
            </a:r>
            <a:r>
              <a:rPr lang="en-US" dirty="0"/>
              <a:t>(id ~ /[3459]/){print  hp16 f[id];</a:t>
            </a:r>
            <a:r>
              <a:rPr lang="en-US" dirty="0" err="1"/>
              <a:t>latin</a:t>
            </a:r>
            <a:r>
              <a:rPr lang="en-US" dirty="0"/>
              <a:t>( );}else print  hp16 f[id]"\n";}z="";for(y=1;y&lt;c[id];y++)z=z </a:t>
            </a:r>
            <a:r>
              <a:rPr lang="en-US" dirty="0" err="1"/>
              <a:t>substr</a:t>
            </a:r>
            <a:r>
              <a:rPr lang="en-US" dirty="0"/>
              <a:t>($0,b[</a:t>
            </a:r>
            <a:r>
              <a:rPr lang="en-US" dirty="0" err="1"/>
              <a:t>id,y</a:t>
            </a:r>
            <a:r>
              <a:rPr lang="en-US" dirty="0"/>
              <a:t>],w[</a:t>
            </a:r>
            <a:r>
              <a:rPr lang="en-US" dirty="0" err="1"/>
              <a:t>id,y</a:t>
            </a:r>
            <a:r>
              <a:rPr lang="en-US" dirty="0"/>
              <a:t>]) "|";if(id ~ /[3459]/ &amp;&amp; </a:t>
            </a:r>
            <a:r>
              <a:rPr lang="en-US" dirty="0" err="1"/>
              <a:t>spc</a:t>
            </a:r>
            <a:r>
              <a:rPr lang="en-US" dirty="0"/>
              <a:t> != </a:t>
            </a:r>
            <a:r>
              <a:rPr lang="en-US" dirty="0" err="1"/>
              <a:t>substr</a:t>
            </a:r>
            <a:r>
              <a:rPr lang="en-US" dirty="0"/>
              <a:t>($0,12,10)){</a:t>
            </a:r>
            <a:r>
              <a:rPr lang="en-US" dirty="0" err="1"/>
              <a:t>latin</a:t>
            </a:r>
            <a:r>
              <a:rPr lang="en-US" dirty="0"/>
              <a:t>( );}</a:t>
            </a:r>
            <a:r>
              <a:rPr lang="en-US" dirty="0" err="1"/>
              <a:t>printf</a:t>
            </a:r>
            <a:r>
              <a:rPr lang="en-US" dirty="0"/>
              <a:t>("%s%03d %s\n",hp12,nr++ % 1000,z);next}}</a:t>
            </a:r>
          </a:p>
          <a:p>
            <a:r>
              <a:rPr lang="en-US" dirty="0"/>
              <a:t>{if($1==id){ n[</a:t>
            </a:r>
            <a:r>
              <a:rPr lang="en-US" dirty="0" err="1"/>
              <a:t>id,k</a:t>
            </a:r>
            <a:r>
              <a:rPr lang="en-US" dirty="0"/>
              <a:t>]=$2;l[</a:t>
            </a:r>
            <a:r>
              <a:rPr lang="en-US" dirty="0" err="1"/>
              <a:t>id,k</a:t>
            </a:r>
            <a:r>
              <a:rPr lang="en-US" dirty="0"/>
              <a:t>]=length($2);b[</a:t>
            </a:r>
            <a:r>
              <a:rPr lang="en-US" dirty="0" err="1"/>
              <a:t>id,k</a:t>
            </a:r>
            <a:r>
              <a:rPr lang="en-US" dirty="0"/>
              <a:t>]=$3;w[</a:t>
            </a:r>
            <a:r>
              <a:rPr lang="en-US" dirty="0" err="1"/>
              <a:t>id,k</a:t>
            </a:r>
            <a:r>
              <a:rPr lang="en-US" dirty="0"/>
              <a:t>++]=$4;}else{if(NR==1);else {pt(</a:t>
            </a:r>
            <a:r>
              <a:rPr lang="en-US" dirty="0" err="1"/>
              <a:t>n,l,w,k,id,f</a:t>
            </a:r>
            <a:r>
              <a:rPr lang="en-US" dirty="0"/>
              <a:t>);c[id]=k;}</a:t>
            </a:r>
          </a:p>
          <a:p>
            <a:r>
              <a:rPr lang="en-US" dirty="0"/>
              <a:t>k=1;id=$1;n[</a:t>
            </a:r>
            <a:r>
              <a:rPr lang="en-US" dirty="0" err="1"/>
              <a:t>id,k</a:t>
            </a:r>
            <a:r>
              <a:rPr lang="en-US" dirty="0"/>
              <a:t>]=$2;l[</a:t>
            </a:r>
            <a:r>
              <a:rPr lang="en-US" dirty="0" err="1"/>
              <a:t>id,k</a:t>
            </a:r>
            <a:r>
              <a:rPr lang="en-US" dirty="0"/>
              <a:t>]=length($2);b[</a:t>
            </a:r>
            <a:r>
              <a:rPr lang="en-US" dirty="0" err="1"/>
              <a:t>id,k</a:t>
            </a:r>
            <a:r>
              <a:rPr lang="en-US" dirty="0"/>
              <a:t>]=$3;w[</a:t>
            </a:r>
            <a:r>
              <a:rPr lang="en-US" dirty="0" err="1"/>
              <a:t>id,k</a:t>
            </a:r>
            <a:r>
              <a:rPr lang="en-US" dirty="0"/>
              <a:t>++]=$4;f[id]="";}}function pt(n, l, w, k, id, f,     j, p, q, r, s, t, e, u){\e="                                                                                                                                 ";</a:t>
            </a:r>
          </a:p>
          <a:p>
            <a:r>
              <a:rPr lang="en-US" dirty="0"/>
              <a:t>p=0;for(j=1;j&lt;</a:t>
            </a:r>
            <a:r>
              <a:rPr lang="en-US" dirty="0" err="1"/>
              <a:t>k;j</a:t>
            </a:r>
            <a:r>
              <a:rPr lang="en-US" dirty="0"/>
              <a:t>++)if(l[</a:t>
            </a:r>
            <a:r>
              <a:rPr lang="en-US" dirty="0" err="1"/>
              <a:t>id,j</a:t>
            </a:r>
            <a:r>
              <a:rPr lang="en-US" dirty="0"/>
              <a:t>]&gt;p)p=l[</a:t>
            </a:r>
            <a:r>
              <a:rPr lang="en-US" dirty="0" err="1"/>
              <a:t>id,j</a:t>
            </a:r>
            <a:r>
              <a:rPr lang="en-US" dirty="0"/>
              <a:t>];for(j=1;j&lt;=</a:t>
            </a:r>
            <a:r>
              <a:rPr lang="en-US" dirty="0" err="1"/>
              <a:t>p;j</a:t>
            </a:r>
            <a:r>
              <a:rPr lang="en-US" dirty="0"/>
              <a:t>++){for(q=1;q&lt;</a:t>
            </a:r>
            <a:r>
              <a:rPr lang="en-US" dirty="0" err="1"/>
              <a:t>k;q</a:t>
            </a:r>
            <a:r>
              <a:rPr lang="en-US" dirty="0"/>
              <a:t>++){t=2*w[</a:t>
            </a:r>
            <a:r>
              <a:rPr lang="en-US" dirty="0" err="1"/>
              <a:t>id,q</a:t>
            </a:r>
            <a:r>
              <a:rPr lang="en-US" dirty="0"/>
              <a:t>];r=int(t/2);t=</a:t>
            </a:r>
            <a:r>
              <a:rPr lang="en-US" dirty="0" err="1"/>
              <a:t>t-r;u</a:t>
            </a:r>
            <a:r>
              <a:rPr lang="en-US" dirty="0"/>
              <a:t>=" ";#if(j==p)u="|";else u=" ";if(l[</a:t>
            </a:r>
            <a:r>
              <a:rPr lang="en-US" dirty="0" err="1"/>
              <a:t>id,q</a:t>
            </a:r>
            <a:r>
              <a:rPr lang="en-US" dirty="0"/>
              <a:t>]&lt;1+p-j)s=s </a:t>
            </a:r>
            <a:r>
              <a:rPr lang="en-US" dirty="0" err="1"/>
              <a:t>substr</a:t>
            </a:r>
            <a:r>
              <a:rPr lang="en-US" dirty="0"/>
              <a:t>(e,1,r+t+1)</a:t>
            </a:r>
            <a:r>
              <a:rPr lang="en-US" dirty="0" err="1"/>
              <a:t>u;else</a:t>
            </a:r>
            <a:r>
              <a:rPr lang="en-US" dirty="0"/>
              <a:t> s=s </a:t>
            </a:r>
            <a:r>
              <a:rPr lang="en-US" dirty="0" err="1"/>
              <a:t>substr</a:t>
            </a:r>
            <a:r>
              <a:rPr lang="en-US" dirty="0"/>
              <a:t>(e,1,r)</a:t>
            </a:r>
            <a:r>
              <a:rPr lang="en-US" dirty="0" err="1"/>
              <a:t>substr</a:t>
            </a:r>
            <a:r>
              <a:rPr lang="en-US" dirty="0"/>
              <a:t>(n[</a:t>
            </a:r>
            <a:r>
              <a:rPr lang="en-US" dirty="0" err="1"/>
              <a:t>id,q</a:t>
            </a:r>
            <a:r>
              <a:rPr lang="en-US" dirty="0"/>
              <a:t>],j-(p-l[</a:t>
            </a:r>
            <a:r>
              <a:rPr lang="en-US" dirty="0" err="1"/>
              <a:t>id,q</a:t>
            </a:r>
            <a:r>
              <a:rPr lang="en-US" dirty="0"/>
              <a:t>]),1)</a:t>
            </a:r>
            <a:r>
              <a:rPr lang="en-US" dirty="0" err="1"/>
              <a:t>substr</a:t>
            </a:r>
            <a:r>
              <a:rPr lang="en-US" dirty="0"/>
              <a:t>(e,1,t)u;}if(f[id]=="")f[id]="       " </a:t>
            </a:r>
            <a:r>
              <a:rPr lang="en-US" dirty="0" err="1"/>
              <a:t>s;else</a:t>
            </a:r>
            <a:r>
              <a:rPr lang="en-US" dirty="0"/>
              <a:t> f[id]=f[id] "\n       " </a:t>
            </a:r>
            <a:r>
              <a:rPr lang="en-US" dirty="0" err="1"/>
              <a:t>s;s</a:t>
            </a:r>
            <a:r>
              <a:rPr lang="en-US" dirty="0"/>
              <a:t>="";}}function </a:t>
            </a:r>
            <a:r>
              <a:rPr lang="en-US" dirty="0" err="1"/>
              <a:t>latin</a:t>
            </a:r>
            <a:r>
              <a:rPr lang="en-US" dirty="0"/>
              <a:t>( ){</a:t>
            </a:r>
            <a:r>
              <a:rPr lang="en-US" dirty="0" err="1"/>
              <a:t>spc</a:t>
            </a:r>
            <a:r>
              <a:rPr lang="en-US" dirty="0"/>
              <a:t>=</a:t>
            </a:r>
            <a:r>
              <a:rPr lang="en-US" dirty="0" err="1"/>
              <a:t>substr</a:t>
            </a:r>
            <a:r>
              <a:rPr lang="en-US" dirty="0"/>
              <a:t>($0,12,10);print hp16 "                                        " </a:t>
            </a:r>
            <a:r>
              <a:rPr lang="en-US" dirty="0" err="1"/>
              <a:t>sp</a:t>
            </a:r>
            <a:r>
              <a:rPr lang="en-US" dirty="0"/>
              <a:t>[</a:t>
            </a:r>
            <a:r>
              <a:rPr lang="en-US" dirty="0" err="1"/>
              <a:t>spc</a:t>
            </a:r>
            <a:r>
              <a:rPr lang="en-US" dirty="0"/>
              <a:t>]"\n\n";}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Prompt #2:</a:t>
            </a:r>
          </a:p>
          <a:p>
            <a:r>
              <a:rPr lang="en-US" dirty="0"/>
              <a:t>Can you please format that code so that it is more human readable?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780EA-A654-9DE1-EA4F-A6843B9D6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7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74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69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CC3FC-598B-9A3B-8B00-9A9231DF6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42C9B-3603-8C89-ABAE-273458E60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67A3E-48AA-88F8-9540-BD6F2AC2B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D8816-1C2C-ADF5-9338-1DFD1D9CF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0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collect some data, in this case the number of hours we work, versus the money earned for those hours.</a:t>
            </a:r>
          </a:p>
          <a:p>
            <a:endParaRPr lang="en-US" dirty="0"/>
          </a:p>
          <a:p>
            <a:r>
              <a:rPr lang="en-US" dirty="0"/>
              <a:t>We can plot these data points on a graph. </a:t>
            </a:r>
          </a:p>
          <a:p>
            <a:endParaRPr lang="en-US" dirty="0"/>
          </a:p>
          <a:p>
            <a:r>
              <a:rPr lang="en-US" dirty="0"/>
              <a:t>But what if we want to know how much money we would earn if we worked 25 hours or 30 hours?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9D9A-7BDB-346A-8670-433ECBC8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57B08-599D-5C7B-69FA-2BE19F62E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8357B-F715-ED4B-D86D-40B6154EA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630F8-5930-423C-380D-9AC4B06FD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B9C3-A23C-33A6-4614-39D671F25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9581B-A422-DF20-5889-250171D0F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D705F-F2AE-9B27-D419-FF300970E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9C4CF-FF40-C4F6-D093-894A1CF20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3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with that said, let’s move on to our first example:</a:t>
            </a:r>
          </a:p>
          <a:p>
            <a:br>
              <a:rPr lang="en-US" dirty="0"/>
            </a:br>
            <a:r>
              <a:rPr lang="en-US" dirty="0"/>
              <a:t>At the Division of Marine Fisheries, we have data analysts who need access their database.</a:t>
            </a:r>
          </a:p>
          <a:p>
            <a:endParaRPr lang="en-US" dirty="0"/>
          </a:p>
          <a:p>
            <a:r>
              <a:rPr lang="en-US" dirty="0"/>
              <a:t>Normally a data analysts workflow may look something like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BF07D-6D14-EB4C-39B6-AF85DEB3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BA6BA-43CD-C829-6B7A-73D2E06BC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0B001-7C61-A924-7429-4690F04FD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here is the legacy DMF data analysis workflow…</a:t>
            </a:r>
          </a:p>
          <a:p>
            <a:endParaRPr lang="en-US" dirty="0"/>
          </a:p>
          <a:p>
            <a:r>
              <a:rPr lang="en-US" dirty="0"/>
              <a:t>As you can see, it is significantly more complicated. </a:t>
            </a:r>
          </a:p>
          <a:p>
            <a:endParaRPr lang="en-US" dirty="0"/>
          </a:p>
          <a:p>
            <a:r>
              <a:rPr lang="en-US" dirty="0"/>
              <a:t>About 2.5 years ago I was hired as part of a team to start modernizing this workflow. </a:t>
            </a:r>
          </a:p>
          <a:p>
            <a:endParaRPr lang="en-US" dirty="0"/>
          </a:p>
          <a:p>
            <a:r>
              <a:rPr lang="en-US" dirty="0"/>
              <a:t>[Explain the workflow]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25EE8-7207-6739-8C91-78A29A8F3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6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A3387-0637-3360-8113-49EA03D8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1414F-5782-E7F0-1444-D182FBE2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9C3D6-96F3-090C-909A-7DD31CE05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all the old languages on this chart, there is one that sticks out – Gawk</a:t>
            </a:r>
          </a:p>
          <a:p>
            <a:endParaRPr lang="en-US" dirty="0"/>
          </a:p>
          <a:p>
            <a:r>
              <a:rPr lang="en-US" dirty="0"/>
              <a:t>Gawk is an implementation of the AWK language, and throughout this talk you may hear me use the two names interchangeably.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6ACD8-948A-C649-760C-7C054A342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33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Awk is a text-processing language used for analyzing structured text data, usually in </a:t>
            </a:r>
            <a:r>
              <a:rPr lang="en-US" dirty="0" err="1"/>
              <a:t>linux</a:t>
            </a:r>
            <a:r>
              <a:rPr lang="en-US" dirty="0"/>
              <a:t> systems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3D15-DA4D-4AC0-85EE-660C754EC13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5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55345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55345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816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84B7E651-DEF9-91D5-65B1-782A6404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260D9E-FE41-BC92-B4A8-439A7B0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3BD879-3291-5EA2-5D6E-456679E2F4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7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B2E810E-E32D-7257-7DB8-DBA22334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60816FC-561A-4B36-80FE-3FFDAAA4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C8D1CF6-FCA9-2239-642B-3BFAFC0D9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46DA132-664A-C2AD-7C4B-BB39E098A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136033F-46D1-983B-67AE-A73FE71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">
            <a:extLst>
              <a:ext uri="{FF2B5EF4-FFF2-40B4-BE49-F238E27FC236}">
                <a16:creationId xmlns:a16="http://schemas.microsoft.com/office/drawing/2014/main" id="{ED824702-C0C6-5BAB-81E4-68C9B7A92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45E90-B219-3F87-ABD0-195BA10FF4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75711" y="42505"/>
            <a:ext cx="2743200" cy="268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D9D56-6E4C-C01E-D2CC-8EE5213AAC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9204-3186-B1AD-81A1-5C2A62E6B1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D25D31-D6D1-4707-9EC9-A2A91580B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D5BD1-CD24-9055-15E6-58671A61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6FE0-EC18-AEFD-85D1-0CD65ACC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14B78-1E4B-BB60-969E-899294B6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5D31-D6D1-4707-9EC9-A2A91580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41248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41248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028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6176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46176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528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41248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41248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AF7E-DCDA-8BA6-2929-56C7768B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E69-AD8F-3E98-DE00-07EE4B84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D8D6-2CCA-D1E6-E010-6B0F7018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DF5-BD2E-4D88-BE8B-422A09B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lang="en-US" sz="2400" dirty="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817AD-3C14-72AA-CE86-C23CF9093F6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7F08-76FF-987B-7AC4-D41EC59F59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6644-865E-4172-F12F-55CAB5F8A4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F47DA-20DC-4E03-9B41-47DE8F3C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84883-E86C-A6C7-0BCA-F710E81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1FA33-966A-478D-22CB-DE9F5FA5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1C2D-36DF-8E47-186B-FF3A7B88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F47DA-20DC-4E03-9B41-47DE8F3C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5100-554B-3A10-D2BB-041BE9B6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42050-602C-0CDF-6651-FC9CD9AFD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2A0E-9483-7560-FD94-2A1CC824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5DC9-BBF3-468D-B85B-639136FD26B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B3C2-AAE0-7E72-83B1-8DAD414B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0F94-5C8B-013C-E857-F37D9301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557F-8A1B-4D6F-8C1D-31A58EB85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 Subtitle">
            <a:extLst>
              <a:ext uri="{FF2B5EF4-FFF2-40B4-BE49-F238E27FC236}">
                <a16:creationId xmlns:a16="http://schemas.microsoft.com/office/drawing/2014/main" id="{7EF5374B-6720-4C46-E247-8CEAF193A3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965"/>
            <a:ext cx="12192000" cy="1820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B5232-E620-5524-3036-C478D55A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26B79-2330-9846-5F27-F9CF221A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CC4BB-8C47-65DD-A570-2D5EB2E9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F8F6-A464-461B-9860-0527BA4D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E2C2BE9E-E754-E36C-1FA9-CD66795D3A31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-9525" y="2973141"/>
            <a:ext cx="12191999" cy="17708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pPr marL="0" indent="0" algn="ctr">
              <a:buNone/>
            </a:pPr>
            <a:r>
              <a:rPr lang="en-US" dirty="0"/>
              <a:t>Presenter</a:t>
            </a:r>
          </a:p>
          <a:p>
            <a:pPr marL="0" indent="0" algn="ctr">
              <a:buNone/>
            </a:pPr>
            <a:r>
              <a:rPr lang="en-US" dirty="0"/>
              <a:t>Presenter Title</a:t>
            </a:r>
          </a:p>
          <a:p>
            <a:pPr marL="0" indent="0" algn="ctr">
              <a:buNone/>
            </a:pPr>
            <a:r>
              <a:rPr lang="en-US" dirty="0"/>
              <a:t>Contact Information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CEC6BA-9CD8-8CEC-D620-B36C9F43B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50276"/>
            <a:ext cx="10515600" cy="65649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1150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21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52784-FA0E-8E43-AE5C-87603E18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19F93-6132-86EB-1228-0EB27B366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A4451-DB65-0D1F-5D54-7EDB881B8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FF47DA-20DC-4E03-9B41-47DE8F3CC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5" y="1687519"/>
            <a:ext cx="4882896" cy="8073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06125-7738-85A6-E1AD-CBC46E2B1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7C2F1-6197-B729-794E-90116F822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4329-0E4F-4327-8E27-CBDC77A0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D5FF8F6-A464-461B-9860-0527BA4DB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0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72" y="1687519"/>
            <a:ext cx="53466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9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0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2CBE-EA8A-A142-8886-96FEE4A43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5711" y="47212"/>
            <a:ext cx="2743200" cy="26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80AC-211A-63FC-18A3-0DCEB6A8E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89" y="47212"/>
            <a:ext cx="8229600" cy="268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6D46-A89B-0B3D-D6E2-AC7C7026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3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9D25D31-D6D1-4707-9EC9-A2A91580B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68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88E9A-505D-F740-DA28-092CD5C61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2600" y="45720"/>
            <a:ext cx="27432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May 9,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7C7D-FC6C-F040-A6D2-42F0E3F82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" y="45720"/>
            <a:ext cx="82296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E47A4-0FEA-9903-A60B-348AD9EA2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5D67DF5-BD2E-4D88-BE8B-422A09B39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semir.badic@deq.nc.gov" TargetMode="External"/><Relationship Id="rId7" Type="http://schemas.microsoft.com/office/2007/relationships/hdphoto" Target="../media/hdphoto1.wdp"/><Relationship Id="rId2" Type="http://schemas.openxmlformats.org/officeDocument/2006/relationships/hyperlink" Target="mailto:scott.smith@deq.nc.gov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mike.ware@nc.gov" TargetMode="Externa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ation Title">
            <a:extLst>
              <a:ext uri="{FF2B5EF4-FFF2-40B4-BE49-F238E27FC236}">
                <a16:creationId xmlns:a16="http://schemas.microsoft.com/office/drawing/2014/main" id="{F7504397-B456-9CCE-BF31-DEBCA780B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41248" y="644886"/>
            <a:ext cx="7949184" cy="2612969"/>
          </a:xfrm>
        </p:spPr>
        <p:txBody>
          <a:bodyPr>
            <a:normAutofit/>
          </a:bodyPr>
          <a:lstStyle/>
          <a:p>
            <a:r>
              <a:rPr lang="en-US" dirty="0"/>
              <a:t>Leveraging Generative AI to Modernize Applications</a:t>
            </a:r>
          </a:p>
        </p:txBody>
      </p:sp>
      <p:sp>
        <p:nvSpPr>
          <p:cNvPr id="11" name="Presenter Information">
            <a:extLst>
              <a:ext uri="{FF2B5EF4-FFF2-40B4-BE49-F238E27FC236}">
                <a16:creationId xmlns:a16="http://schemas.microsoft.com/office/drawing/2014/main" id="{4CF19390-6E14-4874-2FFB-307D206F6A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41248" y="3327470"/>
            <a:ext cx="7949184" cy="2515057"/>
          </a:xfrm>
        </p:spPr>
        <p:txBody>
          <a:bodyPr/>
          <a:lstStyle/>
          <a:p>
            <a:r>
              <a:rPr lang="en-US" dirty="0"/>
              <a:t>Scott Smith</a:t>
            </a:r>
            <a:br>
              <a:rPr lang="en-US" dirty="0"/>
            </a:br>
            <a:r>
              <a:rPr lang="en-US" dirty="0"/>
              <a:t>NCDEQ-NCDIT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November 15, 2024</a:t>
            </a:r>
          </a:p>
        </p:txBody>
      </p:sp>
    </p:spTree>
    <p:extLst>
      <p:ext uri="{BB962C8B-B14F-4D97-AF65-F5344CB8AC3E}">
        <p14:creationId xmlns:p14="http://schemas.microsoft.com/office/powerpoint/2010/main" val="4470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32ADD-BC2B-516C-4D05-0C5026EA0F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95575" y="1976735"/>
            <a:ext cx="6800850" cy="1815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AWK is a powerful text-processing language commonly used in Unix/Linux environments to manipulate and analyze structured text data</a:t>
            </a:r>
          </a:p>
        </p:txBody>
      </p:sp>
    </p:spTree>
    <p:extLst>
      <p:ext uri="{BB962C8B-B14F-4D97-AF65-F5344CB8AC3E}">
        <p14:creationId xmlns:p14="http://schemas.microsoft.com/office/powerpoint/2010/main" val="17058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09E9-A70D-F80D-8377-B328542C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9E0579-30F3-93D7-B8C2-D2424D0E89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305" y="1023637"/>
            <a:ext cx="10515600" cy="17313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 love AWK because it allows me to build the wrong solution to problems so quickly :)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-Dave on Stack Overflow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D4F6-FAF7-F6F2-235F-19A3A323D191}"/>
              </a:ext>
            </a:extLst>
          </p:cNvPr>
          <p:cNvSpPr txBox="1">
            <a:spLocks/>
          </p:cNvSpPr>
          <p:nvPr/>
        </p:nvSpPr>
        <p:spPr>
          <a:xfrm>
            <a:off x="771525" y="3577818"/>
            <a:ext cx="10515600" cy="1731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If we wanted to hire an AWK expert, we would need to recruit from a retirement home, not a university!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-Anonymous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3C493-FEE6-6435-638E-6B2C7ACD0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79D9-062B-C47D-DA66-97EF063F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No.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DF09-DB4F-B2D6-6FD1-62A396877213}"/>
              </a:ext>
            </a:extLst>
          </p:cNvPr>
          <p:cNvSpPr txBox="1"/>
          <p:nvPr/>
        </p:nvSpPr>
        <p:spPr>
          <a:xfrm>
            <a:off x="838200" y="1659285"/>
            <a:ext cx="100298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BEGIN{k=1;i=1;nr=1;fc=1;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="\x1b(8U\x1b\x26\x6c\x31\x4f\x1b\x26\x6c\x31\x53\x1b\x26\x6c\x38\x44";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hp16="\x1b\x28\x73\x33\x34\x48\x1b\x26\x6c\x32\x43";#hp12="\x1b\x28\x73\x31\x37\x48\x1b\x26\x6c\x34\x43\x1b(s7B";}hp12="\x1b(6N\x1b(s0p16.67h8.5v0s0b0T\x1b\x26\x6c\x35\x43";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}{if(NR==1)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=FILENAME;}{if(fc==1){if(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==FILENAME){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($0,27,10);if(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~ /^[0-9]/){for(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=length(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($0,38));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&gt;0;jj--)if(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($0,37+jj,1)==" ");else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break;sp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($0,38,jj);}next;}else{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FILENAME;fc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++;}}}{if(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==FILENAME);else{if(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=0;pt(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n,l,w,k,id,f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);c[id]=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k;print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"CONTENTS OF TRANSACTION FILE: " FILENAME " "AKA;}id=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($0,2,1);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svid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==id);else 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svid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id;if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(id ~ /[3459]/){print  hp16 f[id];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);}else print  hp16 f[id]"\n";}z="";for(y=1;y&lt;c[id];y++)z=z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($0,b[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],w[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]) "|";if(id ~ /[3459]/ &amp;&amp;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!=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($0,12,10)){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);}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("%s%03d %s\n",hp12,nr++ % 1000,z);next}}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{if($1==id){ n[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]=$2;l[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]=length($2);b[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]=$3;w[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++]=$4;}else{if(NR==1);else {pt(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n,l,w,k,id,f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);c[id]=k;}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k=1;id=$1;n[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]=$2;l[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]=length($2);b[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]=$3;w[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++]=$4;f[id]="";}}function pt(n, l, w, k, id, f,     j, p, q, r, s, t, e, u){\e="                                                                                                                                 ";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p=0;for(j=1;j&lt;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k;j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++)if(l[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]&gt;p)p=l[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];for(j=1;j&lt;=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p;j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++){for(q=1;q&lt;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k;q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++){t=2*w[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];r=int(t/2);t=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t-r;u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=" ";#if(j==p)u="|";else u=" ";if(l[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]&lt;1+p-j)s=s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(e,1,r+t+1)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u;else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s=s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(e,1,r)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],j-(p-l[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id,q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]),1)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(e,1,t)u;}if(f[id]=="")f[id]="       "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s;else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f[id]=f[id] "\n       "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s;s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="";}}function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){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($0,12,10);print hp16 "                                        "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]"\n\n";}</a:t>
            </a:r>
          </a:p>
        </p:txBody>
      </p:sp>
    </p:spTree>
    <p:extLst>
      <p:ext uri="{BB962C8B-B14F-4D97-AF65-F5344CB8AC3E}">
        <p14:creationId xmlns:p14="http://schemas.microsoft.com/office/powerpoint/2010/main" val="23491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5151-2EAC-CC24-38C9-CA1DFC252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499E-F5F7-D0E1-004D-8F6F51E8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No.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22EDB-C9F6-C24D-21E3-960304B5722E}"/>
              </a:ext>
            </a:extLst>
          </p:cNvPr>
          <p:cNvSpPr txBox="1"/>
          <p:nvPr/>
        </p:nvSpPr>
        <p:spPr>
          <a:xfrm>
            <a:off x="640772" y="1858973"/>
            <a:ext cx="1091045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solidFill>
                    <a:srgbClr val="172E4C">
                      <a:shade val="15000"/>
                    </a:srgbClr>
                  </a:solidFill>
                </a:ln>
                <a:solidFill>
                  <a:srgbClr val="FF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6500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CF53C-1BE2-C8DC-F261-8077E18BCA42}"/>
              </a:ext>
            </a:extLst>
          </p:cNvPr>
          <p:cNvSpPr txBox="1"/>
          <p:nvPr/>
        </p:nvSpPr>
        <p:spPr>
          <a:xfrm>
            <a:off x="4491036" y="4622867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this was just one script!</a:t>
            </a:r>
          </a:p>
        </p:txBody>
      </p:sp>
    </p:spTree>
    <p:extLst>
      <p:ext uri="{BB962C8B-B14F-4D97-AF65-F5344CB8AC3E}">
        <p14:creationId xmlns:p14="http://schemas.microsoft.com/office/powerpoint/2010/main" val="8827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70444-5346-7973-BB27-D723B19AD1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6500" y="1713636"/>
            <a:ext cx="7753350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use a version of ChatGPT that does not save any of our inputs and does not train on our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delete our data at any time. </a:t>
            </a:r>
          </a:p>
        </p:txBody>
      </p:sp>
    </p:spTree>
    <p:extLst>
      <p:ext uri="{BB962C8B-B14F-4D97-AF65-F5344CB8AC3E}">
        <p14:creationId xmlns:p14="http://schemas.microsoft.com/office/powerpoint/2010/main" val="23748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9FC8D-1B84-B264-51F9-188557E30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1E1C3D-5988-4F3A-7679-B348D8FE64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910" y="3493969"/>
            <a:ext cx="4059190" cy="7979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8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6" descr="yH5BAEAAAAALAAAAAABAAEAAAIBRAA7 - OpenAI Logo">
            <a:extLst>
              <a:ext uri="{FF2B5EF4-FFF2-40B4-BE49-F238E27FC236}">
                <a16:creationId xmlns:a16="http://schemas.microsoft.com/office/drawing/2014/main" id="{C0ECEFD9-46CB-4907-4BBF-B7DDD103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3" y="1358492"/>
            <a:ext cx="10763442" cy="29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15A11A8-C598-B0F2-5B90-491867909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" y="138938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Use Case Number 2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D8250061-D53F-0C95-6ACB-6649DB08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76" y="3897629"/>
            <a:ext cx="9144000" cy="1820037"/>
          </a:xfrm>
        </p:spPr>
        <p:txBody>
          <a:bodyPr/>
          <a:lstStyle/>
          <a:p>
            <a:r>
              <a:rPr lang="en-US" dirty="0"/>
              <a:t>Bridging Expertise Gaps: Empowering Cross-Disciplinary Collaboration with Generative AI</a:t>
            </a:r>
          </a:p>
        </p:txBody>
      </p:sp>
    </p:spTree>
    <p:extLst>
      <p:ext uri="{BB962C8B-B14F-4D97-AF65-F5344CB8AC3E}">
        <p14:creationId xmlns:p14="http://schemas.microsoft.com/office/powerpoint/2010/main" val="14635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E34204C-D01D-3637-37CF-A9BCCCB3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NCDMF Ageing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0A7F4-D284-FDB3-7EFC-6E50FD44CD86}"/>
              </a:ext>
            </a:extLst>
          </p:cNvPr>
          <p:cNvSpPr txBox="1"/>
          <p:nvPr/>
        </p:nvSpPr>
        <p:spPr>
          <a:xfrm>
            <a:off x="755771" y="2533561"/>
            <a:ext cx="67532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program harvests ageing structures from fishes throughout the year to determine fish ages for modelling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Otoliths are the most common structure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85C579-3C0F-75A2-8E09-A1928E24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92" y="1460754"/>
            <a:ext cx="3494980" cy="34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655C4-0D98-B374-C0D2-F023F23C9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390E7F4-2EBC-9F4F-94C2-311D366A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NCDMF Ageing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06E88-DFAA-9F1B-CF8B-E0DE9FE5E0AB}"/>
              </a:ext>
            </a:extLst>
          </p:cNvPr>
          <p:cNvSpPr txBox="1"/>
          <p:nvPr/>
        </p:nvSpPr>
        <p:spPr>
          <a:xfrm>
            <a:off x="752475" y="2526179"/>
            <a:ext cx="67532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12,209 age samples collected in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9,596 age samples were read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a manual process!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842F31-38D8-32AF-1A9C-B67BE177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92" y="1460754"/>
            <a:ext cx="3494980" cy="34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close-up of a brown object&#10;&#10;Description automatically generated">
            <a:extLst>
              <a:ext uri="{FF2B5EF4-FFF2-40B4-BE49-F238E27FC236}">
                <a16:creationId xmlns:a16="http://schemas.microsoft.com/office/drawing/2014/main" id="{AE657750-1E78-CDAD-01BC-EFC85E9C6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96" y="2117306"/>
            <a:ext cx="5019675" cy="2522041"/>
          </a:xfrm>
        </p:spPr>
        <p:txBody>
          <a:bodyPr/>
          <a:lstStyle/>
          <a:p>
            <a:r>
              <a:rPr lang="en-US" sz="2400" dirty="0"/>
              <a:t>A mathematical representation of a real-world process.</a:t>
            </a:r>
          </a:p>
          <a:p>
            <a:r>
              <a:rPr lang="en-US" dirty="0"/>
              <a:t>When you supply some input to the model, the model can process it and relate it to some output.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10B68-E860-9AD3-27D1-78E1373D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34" y="419100"/>
            <a:ext cx="527047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lose-up of a jellyfish&#10;&#10;Description automatically generated">
            <a:extLst>
              <a:ext uri="{FF2B5EF4-FFF2-40B4-BE49-F238E27FC236}">
                <a16:creationId xmlns:a16="http://schemas.microsoft.com/office/drawing/2014/main" id="{8562690C-EC37-9439-2D7E-28A1B5586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jellyfish&#10;&#10;Description automatically generated">
            <a:extLst>
              <a:ext uri="{FF2B5EF4-FFF2-40B4-BE49-F238E27FC236}">
                <a16:creationId xmlns:a16="http://schemas.microsoft.com/office/drawing/2014/main" id="{D0D8D85B-DDD6-EF76-5AFA-FD3EC4A87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9A445-10A1-E013-74BF-58C531E19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69020"/>
            </a:srgbClr>
          </a:solidFill>
          <a:ln w="12700" cap="flat" cmpd="sng" algn="ctr">
            <a:solidFill>
              <a:srgbClr val="042433">
                <a:alpha val="4902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we leverage Machine Learning to help speed this up?</a:t>
            </a:r>
          </a:p>
        </p:txBody>
      </p:sp>
    </p:spTree>
    <p:extLst>
      <p:ext uri="{BB962C8B-B14F-4D97-AF65-F5344CB8AC3E}">
        <p14:creationId xmlns:p14="http://schemas.microsoft.com/office/powerpoint/2010/main" val="269168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9D12FB-F2BA-D31A-BF75-35F3524D25C8}"/>
              </a:ext>
            </a:extLst>
          </p:cNvPr>
          <p:cNvSpPr txBox="1">
            <a:spLocks/>
          </p:cNvSpPr>
          <p:nvPr/>
        </p:nvSpPr>
        <p:spPr>
          <a:xfrm>
            <a:off x="866775" y="2380018"/>
            <a:ext cx="4435136" cy="89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~30 Seconds – 1 Minute per otolith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17E65E-BC88-DDFB-A5EB-3494CB345446}"/>
              </a:ext>
            </a:extLst>
          </p:cNvPr>
          <p:cNvSpPr txBox="1">
            <a:spLocks/>
          </p:cNvSpPr>
          <p:nvPr/>
        </p:nvSpPr>
        <p:spPr>
          <a:xfrm>
            <a:off x="6198857" y="2395929"/>
            <a:ext cx="4435136" cy="47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~0.01 Seconds per otolith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3AEE-72C7-5DB4-FB0F-0357DCF523EF}"/>
              </a:ext>
            </a:extLst>
          </p:cNvPr>
          <p:cNvSpPr txBox="1"/>
          <p:nvPr/>
        </p:nvSpPr>
        <p:spPr>
          <a:xfrm>
            <a:off x="866775" y="1811154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34AA7-0BDB-8FA1-9E45-B38076B1C09D}"/>
              </a:ext>
            </a:extLst>
          </p:cNvPr>
          <p:cNvSpPr txBox="1"/>
          <p:nvPr/>
        </p:nvSpPr>
        <p:spPr>
          <a:xfrm>
            <a:off x="6142173" y="1801506"/>
            <a:ext cx="563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Convolutional Neural Network: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C12290-6635-423C-5716-1217497A5CB9}"/>
              </a:ext>
            </a:extLst>
          </p:cNvPr>
          <p:cNvGrpSpPr/>
          <p:nvPr/>
        </p:nvGrpSpPr>
        <p:grpSpPr>
          <a:xfrm>
            <a:off x="1195526" y="3652540"/>
            <a:ext cx="9800948" cy="1757780"/>
            <a:chOff x="949911" y="3551071"/>
            <a:chExt cx="9800948" cy="1757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6A479E-3470-F352-DE00-FFF76E9F18B5}"/>
                </a:ext>
              </a:extLst>
            </p:cNvPr>
            <p:cNvSpPr/>
            <p:nvPr/>
          </p:nvSpPr>
          <p:spPr>
            <a:xfrm>
              <a:off x="8126032" y="4677303"/>
              <a:ext cx="2113399" cy="369332"/>
            </a:xfrm>
            <a:prstGeom prst="rect">
              <a:avLst/>
            </a:prstGeom>
            <a:solidFill>
              <a:srgbClr val="FF3300">
                <a:alpha val="38824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3788FB-00E5-5CB4-4482-DE0C3BCA7FBD}"/>
                </a:ext>
              </a:extLst>
            </p:cNvPr>
            <p:cNvSpPr/>
            <p:nvPr/>
          </p:nvSpPr>
          <p:spPr>
            <a:xfrm>
              <a:off x="8124637" y="3788366"/>
              <a:ext cx="2113399" cy="369332"/>
            </a:xfrm>
            <a:prstGeom prst="rect">
              <a:avLst/>
            </a:prstGeom>
            <a:solidFill>
              <a:srgbClr val="FF3300">
                <a:alpha val="38824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CFDD49-0E0F-1A03-0FE5-D4E3C9DB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2387" y="3706636"/>
              <a:ext cx="5439534" cy="14003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4A344D-A7E8-B172-DFD6-A7D26F50FB7D}"/>
                </a:ext>
              </a:extLst>
            </p:cNvPr>
            <p:cNvSpPr txBox="1"/>
            <p:nvPr/>
          </p:nvSpPr>
          <p:spPr>
            <a:xfrm>
              <a:off x="8124637" y="3788366"/>
              <a:ext cx="211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2E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4,798 Minutes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AD1068-87CC-0D99-6326-46DEC70FC2C7}"/>
                </a:ext>
              </a:extLst>
            </p:cNvPr>
            <p:cNvSpPr txBox="1"/>
            <p:nvPr/>
          </p:nvSpPr>
          <p:spPr>
            <a:xfrm>
              <a:off x="8186352" y="4677303"/>
              <a:ext cx="198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2E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1.59 Minutes Total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25AE6B-4B99-F010-4F0F-BB0D3B3E6B1C}"/>
                </a:ext>
              </a:extLst>
            </p:cNvPr>
            <p:cNvSpPr/>
            <p:nvPr/>
          </p:nvSpPr>
          <p:spPr>
            <a:xfrm>
              <a:off x="949911" y="3551071"/>
              <a:ext cx="9800948" cy="8788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C94FCB-523B-7014-7CD1-05BBA599A436}"/>
                </a:ext>
              </a:extLst>
            </p:cNvPr>
            <p:cNvSpPr/>
            <p:nvPr/>
          </p:nvSpPr>
          <p:spPr>
            <a:xfrm>
              <a:off x="949911" y="4429961"/>
              <a:ext cx="9800948" cy="8788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8D2F23-6ED5-F1AF-8442-9A35D53D4920}"/>
                </a:ext>
              </a:extLst>
            </p:cNvPr>
            <p:cNvSpPr txBox="1"/>
            <p:nvPr/>
          </p:nvSpPr>
          <p:spPr>
            <a:xfrm>
              <a:off x="8715663" y="4130088"/>
              <a:ext cx="9313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2E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x3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1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AE07-E018-5AE8-ACD2-C8BDBDA8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3276600" cy="561467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GenAI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4DA0-5D51-38D9-9508-250A6D1ADC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452500"/>
            <a:ext cx="4857750" cy="4737100"/>
          </a:xfrm>
        </p:spPr>
        <p:txBody>
          <a:bodyPr/>
          <a:lstStyle/>
          <a:p>
            <a:r>
              <a:rPr lang="en-US" sz="2400" dirty="0"/>
              <a:t>Walks you through code creation for a CNN</a:t>
            </a:r>
          </a:p>
          <a:p>
            <a:endParaRPr lang="en-US" sz="2400" dirty="0"/>
          </a:p>
          <a:p>
            <a:r>
              <a:rPr lang="en-US" sz="2400" dirty="0"/>
              <a:t>Helps you understand the stats, functions, and tests</a:t>
            </a:r>
          </a:p>
          <a:p>
            <a:endParaRPr lang="en-US" sz="2400" dirty="0"/>
          </a:p>
          <a:p>
            <a:r>
              <a:rPr lang="en-US" sz="2400" dirty="0"/>
              <a:t>Gives tailored guidance on errors, optimizations, etc.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noProof="0" dirty="0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EE9506B-ED45-A354-7171-3789C22F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" t="649" r="4933" b="2555"/>
          <a:stretch/>
        </p:blipFill>
        <p:spPr>
          <a:xfrm>
            <a:off x="6210300" y="-1"/>
            <a:ext cx="59817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46CE-EFD2-8D87-DEA5-9813C3574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88555"/>
            <a:ext cx="12192000" cy="6690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C1177-81C0-0F3B-CF02-89330D3C93F4}"/>
              </a:ext>
            </a:extLst>
          </p:cNvPr>
          <p:cNvSpPr txBox="1"/>
          <p:nvPr/>
        </p:nvSpPr>
        <p:spPr>
          <a:xfrm>
            <a:off x="5040845" y="4332544"/>
            <a:ext cx="2935499" cy="776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Scott Smith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Biological Database Administrator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NCDEQ-DIT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scott.smith@deq.nc.gov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86F3F-E018-11B8-B10A-0BF92FD6F77B}"/>
              </a:ext>
            </a:extLst>
          </p:cNvPr>
          <p:cNvSpPr txBox="1"/>
          <p:nvPr/>
        </p:nvSpPr>
        <p:spPr>
          <a:xfrm>
            <a:off x="8928055" y="4352041"/>
            <a:ext cx="2553531" cy="77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Semir Badic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Systems Analyst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NCDEQ-DIT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semir.badic@deq.nc.gov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3B113-EE01-D98C-6BBC-71B894D5C66C}"/>
              </a:ext>
            </a:extLst>
          </p:cNvPr>
          <p:cNvSpPr txBox="1"/>
          <p:nvPr/>
        </p:nvSpPr>
        <p:spPr>
          <a:xfrm>
            <a:off x="1735960" y="4297202"/>
            <a:ext cx="2104079" cy="77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Mike Ware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Information Officer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NCDEQ-DIT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mike.ware@nc.gov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2E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4FAC4F-AC3E-4263-F670-52ED44AF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43" y="4273981"/>
            <a:ext cx="80216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05406-6FD6-2373-9D13-8FE5952A3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6" b="92896" l="9645" r="89848">
                        <a14:foregroundMark x1="60914" y1="77596" x2="54822" y2="87432"/>
                        <a14:foregroundMark x1="54822" y1="83607" x2="45178" y2="88525"/>
                        <a14:foregroundMark x1="42132" y1="92350" x2="44162" y2="92896"/>
                        <a14:foregroundMark x1="88325" y1="39891" x2="89340" y2="67760"/>
                        <a14:foregroundMark x1="89340" y1="67760" x2="88325" y2="39344"/>
                        <a14:foregroundMark x1="88325" y1="39344" x2="87310" y2="377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64" y="4149589"/>
            <a:ext cx="998637" cy="927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6A4F0-98AA-3844-AAC0-4B9925DF8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355" y="4246822"/>
            <a:ext cx="817490" cy="8040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C0BBC41-3E93-7351-13B6-68B985A7922E}"/>
              </a:ext>
            </a:extLst>
          </p:cNvPr>
          <p:cNvSpPr/>
          <p:nvPr/>
        </p:nvSpPr>
        <p:spPr>
          <a:xfrm>
            <a:off x="813803" y="4228543"/>
            <a:ext cx="819150" cy="800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A3FF11-D330-CE4A-E84C-1895AD55DAED}"/>
              </a:ext>
            </a:extLst>
          </p:cNvPr>
          <p:cNvSpPr/>
          <p:nvPr/>
        </p:nvSpPr>
        <p:spPr>
          <a:xfrm>
            <a:off x="4223355" y="4250761"/>
            <a:ext cx="819150" cy="800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8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0D51A54-52EF-31CF-9B61-EA2DA267E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203580"/>
            <a:ext cx="7553326" cy="4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5BF15-D168-275F-34D7-4F5A6F10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19D3C3-3600-4C5F-016D-BF6BD571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CD93E-99E5-ACBF-D9A8-38D498BB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25" y="1155954"/>
            <a:ext cx="8500368" cy="4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CE3138-2E83-FD0E-9DDA-C8E553D1CE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99809" y="2339232"/>
            <a:ext cx="7592378" cy="5645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Generative AI is just a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D3528-8BF4-4D40-7658-F14509C36BB1}"/>
              </a:ext>
            </a:extLst>
          </p:cNvPr>
          <p:cNvSpPr txBox="1"/>
          <p:nvPr/>
        </p:nvSpPr>
        <p:spPr>
          <a:xfrm>
            <a:off x="4364828" y="3059668"/>
            <a:ext cx="346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2E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(albeit a very complicated one!)</a:t>
            </a:r>
          </a:p>
        </p:txBody>
      </p:sp>
    </p:spTree>
    <p:extLst>
      <p:ext uri="{BB962C8B-B14F-4D97-AF65-F5344CB8AC3E}">
        <p14:creationId xmlns:p14="http://schemas.microsoft.com/office/powerpoint/2010/main" val="37506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5CEE-CD8B-C11F-FEA2-C68EE521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3F44D89-721D-4F9F-60C6-B1B085486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" y="138938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Use Case Number 1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007F2E18-6AD2-A0A9-89FF-5FB569CF0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76" y="3897629"/>
            <a:ext cx="9144000" cy="1820037"/>
          </a:xfrm>
        </p:spPr>
        <p:txBody>
          <a:bodyPr/>
          <a:lstStyle/>
          <a:p>
            <a:r>
              <a:rPr lang="en-US" dirty="0"/>
              <a:t>Decoding the Past: Using Generative AI to Navigate Legacy Code</a:t>
            </a:r>
          </a:p>
        </p:txBody>
      </p:sp>
    </p:spTree>
    <p:extLst>
      <p:ext uri="{BB962C8B-B14F-4D97-AF65-F5344CB8AC3E}">
        <p14:creationId xmlns:p14="http://schemas.microsoft.com/office/powerpoint/2010/main" val="1458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B1A0-1F03-740F-CDFC-E422D746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No.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FDC56E0-90D5-15D8-02D6-4CCD68E7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3" y="1667641"/>
            <a:ext cx="4943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23501-064C-9797-CE41-953F1935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693522"/>
            <a:ext cx="5943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048D-F268-FC34-A2FA-698ACE97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8552-98B0-4D3F-B795-5D5D817A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No. 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BB7FD26-A139-B446-5CFA-6E217E6F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22629"/>
            <a:ext cx="6025164" cy="4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F38E-866D-6437-D8B0-64A0919B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77F-92C3-770F-21F8-F848A5BD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No. 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653DC8-9197-A829-869F-FCBC28C7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232374"/>
            <a:ext cx="6025164" cy="4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66941C-29D1-1611-2251-211A4A8613B7}"/>
              </a:ext>
            </a:extLst>
          </p:cNvPr>
          <p:cNvSpPr/>
          <p:nvPr/>
        </p:nvSpPr>
        <p:spPr>
          <a:xfrm>
            <a:off x="4598366" y="3965786"/>
            <a:ext cx="548640" cy="365760"/>
          </a:xfrm>
          <a:prstGeom prst="rect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12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E6346ECA-1384-4EFD-B868-216ACA8DAA8A}"/>
    </a:ext>
  </a:extLst>
</a:theme>
</file>

<file path=ppt/theme/theme10.xml><?xml version="1.0" encoding="utf-8"?>
<a:theme xmlns:a="http://schemas.openxmlformats.org/drawingml/2006/main" name="Content Slide - Top Swoop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C534E00D-A73C-4DDD-A779-0B72CB620CE9}"/>
    </a:ext>
  </a:extLst>
</a:theme>
</file>

<file path=ppt/theme/theme11.xml><?xml version="1.0" encoding="utf-8"?>
<a:theme xmlns:a="http://schemas.openxmlformats.org/drawingml/2006/main" name="1_Closing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80081001-B7A3-45CF-A110-8CC0E894C29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ion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78182F4A-BB01-4004-BED6-4F8D8CE77FF0}"/>
    </a:ext>
  </a:extLst>
</a:theme>
</file>

<file path=ppt/theme/theme3.xml><?xml version="1.0" encoding="utf-8"?>
<a:theme xmlns:a="http://schemas.openxmlformats.org/drawingml/2006/main" name="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D2C19DFD-F52D-4F02-AE06-2ECCA6C50AA1}"/>
    </a:ext>
  </a:extLst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29D54C66-3347-4897-8E6D-A7D6F80DFD2D}"/>
    </a:ext>
  </a:extLst>
</a:theme>
</file>

<file path=ppt/theme/theme5.xml><?xml version="1.0" encoding="utf-8"?>
<a:theme xmlns:a="http://schemas.openxmlformats.org/drawingml/2006/main" name="1_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D2C19DFD-F52D-4F02-AE06-2ECCA6C50AA1}"/>
    </a:ext>
  </a:extLst>
</a:theme>
</file>

<file path=ppt/theme/theme6.xml><?xml version="1.0" encoding="utf-8"?>
<a:theme xmlns:a="http://schemas.openxmlformats.org/drawingml/2006/main" name="Top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.potx  -  Read-Only" id="{5D087425-6364-43D9-916B-6652F844F6E9}" vid="{6E58F7C9-B5CA-45C8-A00C-6E08662091D4}"/>
    </a:ext>
  </a:extLst>
</a:theme>
</file>

<file path=ppt/theme/theme7.xml><?xml version="1.0" encoding="utf-8"?>
<a:theme xmlns:a="http://schemas.openxmlformats.org/drawingml/2006/main" name="Content Slide - Bottom Swoop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B87FE163-7758-4818-94A0-550A25E9F08F}"/>
    </a:ext>
  </a:extLst>
</a:theme>
</file>

<file path=ppt/theme/theme8.xml><?xml version="1.0" encoding="utf-8"?>
<a:theme xmlns:a="http://schemas.openxmlformats.org/drawingml/2006/main" name="1_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413C101F-EF97-42E3-8478-BF0D8903AA95}"/>
    </a:ext>
  </a:extLst>
</a:theme>
</file>

<file path=ppt/theme/theme9.xml><?xml version="1.0" encoding="utf-8"?>
<a:theme xmlns:a="http://schemas.openxmlformats.org/drawingml/2006/main" name="1_Section 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527BBD"/>
      </a:hlink>
      <a:folHlink>
        <a:srgbClr val="9BAAD1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PowerPoint Template - Copy 2" id="{CBA934C1-854B-46A5-AB8F-1FD56AB3559B}" vid="{E6494B0F-46B0-4F62-98B7-C7A7EB845F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25277A8A8BA4EA5CE8B73928EB221" ma:contentTypeVersion="23" ma:contentTypeDescription="Create a new document." ma:contentTypeScope="" ma:versionID="6fa03d2e7c8a265d2c8c5888a580d276">
  <xsd:schema xmlns:xsd="http://www.w3.org/2001/XMLSchema" xmlns:xs="http://www.w3.org/2001/XMLSchema" xmlns:p="http://schemas.microsoft.com/office/2006/metadata/properties" xmlns:ns1="http://schemas.microsoft.com/sharepoint/v3" xmlns:ns2="bffb2a7c-0eec-4093-8338-7b4a43517886" xmlns:ns3="57241129-d72e-4544-bf6a-875a5dc8892c" targetNamespace="http://schemas.microsoft.com/office/2006/metadata/properties" ma:root="true" ma:fieldsID="853cd7620fabe7ffd61bb80ac518a173" ns1:_="" ns2:_="" ns3:_="">
    <xsd:import namespace="http://schemas.microsoft.com/sharepoint/v3"/>
    <xsd:import namespace="bffb2a7c-0eec-4093-8338-7b4a43517886"/>
    <xsd:import namespace="57241129-d72e-4544-bf6a-875a5dc88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Key_x0020_Info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b2a7c-0eec-4093-8338-7b4a4351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Key_x0020_Info" ma:index="18" nillable="true" ma:displayName="Key Info" ma:default="0" ma:description="Frequently needed project info" ma:internalName="Key_x0020_Info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41129-d72e-4544-bf6a-875a5dc88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a507aad-a2b7-45b3-9cca-6abf33ccc076}" ma:internalName="TaxCatchAll" ma:showField="CatchAllData" ma:web="57241129-d72e-4544-bf6a-875a5dc88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y_x0020_Info xmlns="bffb2a7c-0eec-4093-8338-7b4a43517886">false</Key_x0020_Info>
    <_ip_UnifiedCompliancePolicyProperties xmlns="http://schemas.microsoft.com/sharepoint/v3" xsi:nil="true"/>
    <lcf76f155ced4ddcb4097134ff3c332f xmlns="bffb2a7c-0eec-4093-8338-7b4a43517886">
      <Terms xmlns="http://schemas.microsoft.com/office/infopath/2007/PartnerControls"/>
    </lcf76f155ced4ddcb4097134ff3c332f>
    <TaxCatchAll xmlns="57241129-d72e-4544-bf6a-875a5dc8892c" xsi:nil="true"/>
  </documentManagement>
</p:properties>
</file>

<file path=customXml/itemProps1.xml><?xml version="1.0" encoding="utf-8"?>
<ds:datastoreItem xmlns:ds="http://schemas.openxmlformats.org/officeDocument/2006/customXml" ds:itemID="{E3143AF7-FEE5-4EE7-913E-8E8D7413C067}"/>
</file>

<file path=customXml/itemProps2.xml><?xml version="1.0" encoding="utf-8"?>
<ds:datastoreItem xmlns:ds="http://schemas.openxmlformats.org/officeDocument/2006/customXml" ds:itemID="{267E5FBA-21E1-4B7C-9674-D61C4D0E2855}"/>
</file>

<file path=customXml/itemProps3.xml><?xml version="1.0" encoding="utf-8"?>
<ds:datastoreItem xmlns:ds="http://schemas.openxmlformats.org/officeDocument/2006/customXml" ds:itemID="{B12CC979-6A3C-4DC2-B325-F5C2A58E33DD}"/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2339</Words>
  <Application>Microsoft Macintosh PowerPoint</Application>
  <PresentationFormat>Widescreen</PresentationFormat>
  <Paragraphs>141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-apple-system</vt:lpstr>
      <vt:lpstr>Aptos</vt:lpstr>
      <vt:lpstr>Arial</vt:lpstr>
      <vt:lpstr>Arial Black</vt:lpstr>
      <vt:lpstr>TItle Slide</vt:lpstr>
      <vt:lpstr>Section Title Slide</vt:lpstr>
      <vt:lpstr>Bottom Swoop Design</vt:lpstr>
      <vt:lpstr>Closing Slide</vt:lpstr>
      <vt:lpstr>1_Bottom Swoop Design</vt:lpstr>
      <vt:lpstr>Top Swoop Design</vt:lpstr>
      <vt:lpstr>Content Slide - Bottom Swoop</vt:lpstr>
      <vt:lpstr>1_TItle Slide</vt:lpstr>
      <vt:lpstr>1_Section Title Slide</vt:lpstr>
      <vt:lpstr>Content Slide - Top Swoop</vt:lpstr>
      <vt:lpstr>1_Closing Slide</vt:lpstr>
      <vt:lpstr>Leveraging Generative AI to Modernize Applications</vt:lpstr>
      <vt:lpstr>What is a model?</vt:lpstr>
      <vt:lpstr>What is a Model?</vt:lpstr>
      <vt:lpstr>What is a Model?</vt:lpstr>
      <vt:lpstr>Generative AI is just a model</vt:lpstr>
      <vt:lpstr>Use Case Number 1</vt:lpstr>
      <vt:lpstr>Use Case No. 1</vt:lpstr>
      <vt:lpstr>Use Case No. 1</vt:lpstr>
      <vt:lpstr>Use Case No. 1</vt:lpstr>
      <vt:lpstr>AWK is a powerful text-processing language commonly used in Unix/Linux environments to manipulate and analyze structured text data</vt:lpstr>
      <vt:lpstr>I love AWK because it allows me to build the wrong solution to problems so quickly :) -Dave on Stack Overflow </vt:lpstr>
      <vt:lpstr>Use Case No. 1</vt:lpstr>
      <vt:lpstr>Use Case No. 1</vt:lpstr>
      <vt:lpstr>Disclaimer:   We use a version of ChatGPT that does not save any of our inputs and does not train on our data.   We can delete our data at any time. </vt:lpstr>
      <vt:lpstr>Demonstration</vt:lpstr>
      <vt:lpstr>Use Case Number 2</vt:lpstr>
      <vt:lpstr>NCDMF Ageing Program</vt:lpstr>
      <vt:lpstr>NCDMF Ageing Program</vt:lpstr>
      <vt:lpstr>PowerPoint Presentation</vt:lpstr>
      <vt:lpstr>PowerPoint Presentation</vt:lpstr>
      <vt:lpstr>Can we leverage Machine Learning to help speed this up?</vt:lpstr>
      <vt:lpstr>PowerPoint Presentation</vt:lpstr>
      <vt:lpstr>Use of GenAI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Warren, Jer</dc:creator>
  <cp:lastModifiedBy>Talanker, Yelena S</cp:lastModifiedBy>
  <cp:revision>6</cp:revision>
  <dcterms:created xsi:type="dcterms:W3CDTF">2023-10-24T17:14:19Z</dcterms:created>
  <dcterms:modified xsi:type="dcterms:W3CDTF">2024-11-18T23:33:02Z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0x0101006C125277A8A8BA4EA5CE8B73928EB221</vt:lpwstr>
  </property>
</Properties>
</file>