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theme/theme10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9" r:id="rId4"/>
    <p:sldMasterId id="2147483693" r:id="rId5"/>
    <p:sldMasterId id="2147483699" r:id="rId6"/>
    <p:sldMasterId id="2147483722" r:id="rId7"/>
    <p:sldMasterId id="2147483725" r:id="rId8"/>
    <p:sldMasterId id="2147483727" r:id="rId9"/>
    <p:sldMasterId id="2147483729" r:id="rId10"/>
    <p:sldMasterId id="2147483733" r:id="rId11"/>
  </p:sldMasterIdLst>
  <p:notesMasterIdLst>
    <p:notesMasterId r:id="rId24"/>
  </p:notesMasterIdLst>
  <p:sldIdLst>
    <p:sldId id="354" r:id="rId12"/>
    <p:sldId id="355" r:id="rId13"/>
    <p:sldId id="356" r:id="rId14"/>
    <p:sldId id="303" r:id="rId15"/>
    <p:sldId id="306" r:id="rId16"/>
    <p:sldId id="357" r:id="rId17"/>
    <p:sldId id="358" r:id="rId18"/>
    <p:sldId id="359" r:id="rId19"/>
    <p:sldId id="360" r:id="rId20"/>
    <p:sldId id="361" r:id="rId21"/>
    <p:sldId id="362" r:id="rId22"/>
    <p:sldId id="3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ohn Lewton" id="{29D5A242-90F9-4C8C-8590-279792685358}">
          <p14:sldIdLst>
            <p14:sldId id="354"/>
            <p14:sldId id="355"/>
            <p14:sldId id="356"/>
            <p14:sldId id="303"/>
            <p14:sldId id="306"/>
            <p14:sldId id="357"/>
            <p14:sldId id="358"/>
            <p14:sldId id="359"/>
            <p14:sldId id="360"/>
            <p14:sldId id="361"/>
            <p14:sldId id="362"/>
            <p14:sldId id="3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A96935-4566-4D68-BD3F-3DA04E2F26D9}" v="413" dt="2024-11-15T15:30:48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463" autoAdjust="0"/>
  </p:normalViewPr>
  <p:slideViewPr>
    <p:cSldViewPr snapToGrid="0">
      <p:cViewPr varScale="1">
        <p:scale>
          <a:sx n="109" d="100"/>
          <a:sy n="109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-353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C514E-111F-4ECB-9F3A-71FBD2D85AF4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E7A9-5C2D-4CBD-BC94-3B5F8F93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7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Improved Accessibility: Chatbots allow users to quickly find the information they need without navigating complex menus or waiting for human support.</a:t>
            </a:r>
          </a:p>
          <a:p>
            <a:r>
              <a:rPr lang="en-US"/>
              <a:t>    •    Enhanced User Experience: Immediate responses to inquiries improve user satisfaction, especially for common questions.</a:t>
            </a:r>
          </a:p>
          <a:p>
            <a:r>
              <a:rPr lang="en-US"/>
              <a:t>    •    Time and Resource Efficiency: Chatbots reduce the burden on state agency staff by handling frequent, repetitive questions.</a:t>
            </a:r>
          </a:p>
          <a:p>
            <a:r>
              <a:rPr lang="en-US"/>
              <a:t>    •    Scalability Across Agencies: This service can be implemented across various agencies, each with a customized knowledge base built from their website’s content.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705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    •    Website Crawling and Indexing: Each agency’s website will be crawled, and the content indexed to create a knowledge base specific to that agency.</a:t>
            </a:r>
          </a:p>
          <a:p>
            <a:r>
              <a:rPr lang="en-US"/>
              <a:t>    •    Targeted Answers: The chatbot draws on this agency-specific information to respond accurately to user questions.</a:t>
            </a:r>
          </a:p>
          <a:p>
            <a:r>
              <a:rPr lang="en-US"/>
              <a:t>    •    Dynamic Updates: As the agency’s site content changes, the chatbot’s knowledge base is updated, ensuring the responses remain current.</a:t>
            </a:r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52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26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    •    Website Crawling and Indexing: Each agency’s website will be crawled, and the content indexed to create a knowledge base specific to that agency.</a:t>
            </a:r>
          </a:p>
          <a:p>
            <a:r>
              <a:rPr lang="en-US"/>
              <a:t>    •    Targeted Answers: The chatbot draws on this agency-specific information to respond accurately to user questions.</a:t>
            </a:r>
          </a:p>
          <a:p>
            <a:r>
              <a:rPr lang="en-US"/>
              <a:t>    •    Dynamic Updates: As the agency’s site content changes, the chatbot’s knowledge base is updated, ensuring the responses remain current.</a:t>
            </a:r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99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    •    Retrieval-Augmented Generation (RAG):</a:t>
            </a:r>
          </a:p>
          <a:p>
            <a:r>
              <a:rPr lang="en-US"/>
              <a:t>    •    Role: Retrieves relevant information from the indexed content to supplement chatbot responses.</a:t>
            </a:r>
            <a:endParaRPr lang="en-US">
              <a:cs typeface="Arial"/>
            </a:endParaRPr>
          </a:p>
          <a:p>
            <a:r>
              <a:rPr lang="en-US"/>
              <a:t>    •    Benefit: Increases accuracy by ensuring answers are directly linked to official website content.</a:t>
            </a:r>
            <a:endParaRPr lang="en-US">
              <a:cs typeface="Arial"/>
            </a:endParaRPr>
          </a:p>
          <a:p>
            <a:r>
              <a:rPr lang="en-US"/>
              <a:t>    •    OpenAI’s Language Model:</a:t>
            </a:r>
            <a:endParaRPr lang="en-US">
              <a:cs typeface="Arial"/>
            </a:endParaRPr>
          </a:p>
          <a:p>
            <a:r>
              <a:rPr lang="en-US"/>
              <a:t>    •    Role: Powers natural language understanding and response generation, creating conversational responses based on the retrieved data.</a:t>
            </a:r>
            <a:endParaRPr lang="en-US">
              <a:cs typeface="Arial"/>
            </a:endParaRPr>
          </a:p>
          <a:p>
            <a:r>
              <a:rPr lang="en-US"/>
              <a:t>    •    Benefit: Provides users with clear, human-like responses, making interactions feel more intuitive.</a:t>
            </a:r>
            <a:endParaRPr lang="en-US">
              <a:cs typeface="Arial"/>
            </a:endParaRPr>
          </a:p>
          <a:p>
            <a:r>
              <a:rPr lang="en-US"/>
              <a:t>    •    </a:t>
            </a:r>
            <a:r>
              <a:rPr lang="en-US" err="1"/>
              <a:t>Zammo</a:t>
            </a:r>
            <a:r>
              <a:rPr lang="en-US"/>
              <a:t> Integration:</a:t>
            </a:r>
            <a:endParaRPr lang="en-US">
              <a:cs typeface="Arial"/>
            </a:endParaRPr>
          </a:p>
          <a:p>
            <a:r>
              <a:rPr lang="en-US"/>
              <a:t>    •    Role: Facilitates seamless deployment and integration of the chatbot on each agency’s website.</a:t>
            </a:r>
            <a:endParaRPr lang="en-US">
              <a:cs typeface="Arial"/>
            </a:endParaRPr>
          </a:p>
          <a:p>
            <a:r>
              <a:rPr lang="en-US"/>
              <a:t>    •    Benefit: Simplifies setup and maintenance, allowing easy adaptation across different agency sites.</a:t>
            </a:r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69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Arial"/>
              </a:rPr>
              <a:t>User Question: This is where it starts. User types a question or prompt like How do I get a REAL ID?</a:t>
            </a:r>
          </a:p>
          <a:p>
            <a:r>
              <a:rPr lang="en-US">
                <a:cs typeface="Arial"/>
              </a:rPr>
              <a:t>Content Retrieval: The query/question goes through a retrieval layer that </a:t>
            </a:r>
            <a:r>
              <a:rPr lang="en-US" err="1">
                <a:cs typeface="Arial"/>
              </a:rPr>
              <a:t>performas</a:t>
            </a:r>
            <a:r>
              <a:rPr lang="en-US">
                <a:cs typeface="Arial"/>
              </a:rPr>
              <a:t> a keyword search on the indexed content. (Web pages, documents (pdfs, word documents, </a:t>
            </a:r>
            <a:r>
              <a:rPr lang="en-US" err="1">
                <a:cs typeface="Arial"/>
              </a:rPr>
              <a:t>etc</a:t>
            </a:r>
            <a:r>
              <a:rPr lang="en-US">
                <a:cs typeface="Arial"/>
              </a:rPr>
              <a:t>) from the agencies website. It finds the relevant </a:t>
            </a:r>
            <a:r>
              <a:rPr lang="en-US" err="1">
                <a:cs typeface="Arial"/>
              </a:rPr>
              <a:t>docuemtns</a:t>
            </a:r>
            <a:r>
              <a:rPr lang="en-US">
                <a:cs typeface="Arial"/>
              </a:rPr>
              <a:t> or snippets that may contain the answer.</a:t>
            </a:r>
          </a:p>
          <a:p>
            <a:r>
              <a:rPr lang="en-US">
                <a:cs typeface="Arial"/>
              </a:rPr>
              <a:t>Relevant Content: The retrieval later surfaces the relevant content and is passed to the next stage.</a:t>
            </a:r>
          </a:p>
          <a:p>
            <a:r>
              <a:rPr lang="en-US">
                <a:cs typeface="Arial"/>
              </a:rPr>
              <a:t>Language model: The retrieved content is sent to the language model (OpenAI in our case) to generate a concise, natural language response. The model interprets the question and craft an answer based on the retrieved content.</a:t>
            </a:r>
          </a:p>
          <a:p>
            <a:r>
              <a:rPr lang="en-US">
                <a:cs typeface="Arial"/>
              </a:rPr>
              <a:t>Response displayed: The generated answer is then displayed to the user in the chatbot interface, providing a conversational response based on the agency's indexed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513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Wrapper function acts as gateway between Zammo and Open 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Here’s a high-level view of the approach that we use to accomplish this.</a:t>
            </a:r>
          </a:p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Uses Azure function micro services</a:t>
            </a:r>
          </a:p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Ensures that the question is legitimate and then whether it has enough information to attempt a response.</a:t>
            </a:r>
          </a:p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Once response is generated its evaluated to ensure that it appears valid before it is provided to the customer.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489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D85F9-4804-8032-DB49-C442DB449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A78D6-71DD-D664-D83B-01A93F7F8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78235F-9506-4FE0-B7B0-8BC67E04D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Insufficient information causes hallucinations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Embedding searches return a score of how closely the retrieved data matches the question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Early on, we established a scoring threshold to help predict if the sufficient information is 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If the highest score of the information does not meet/exceed the threshold, the chatbot responds that it doesn’t know.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3846A-E436-E4C7-708A-D1E8EE2D4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76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B6DC5-C77C-B075-4FDB-1B9C772F7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BFEA4-8D95-4A03-C9CC-CFB98FE60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28FE8E-8428-21BF-3F64-EA01271E4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Since we ask the model for links to source information it used to create the answer, we use links to validate responses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If response contains a link that doesn’t align with the retrieved content that was provided, the answer is rejected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When this occurs, a second attempt is made to get a proper response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If that fails validity check too, chatbot responds that it was unable to answer the question.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65062-DA94-9E3D-FC1C-D0D4ACE55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11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253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Data Handling and Compliance: Only publicly available information is used, ensuring that user privacy and data security are maintained.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Transparency: Users will be informed that the chatbot responses are based solely on content from the agency’s public site.</a:t>
            </a:r>
            <a:endParaRPr lang="en-US">
              <a:cs typeface="Arial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Adaptation to State Privacy Regulations: Chatbot deployment and data handling processes are aligned with state-specific privacy and data protection requirements.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25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9B976787-2BE7-C144-D8CF-B021972A53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855345" y="644886"/>
            <a:ext cx="7949184" cy="26129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Presenter Information">
            <a:extLst>
              <a:ext uri="{FF2B5EF4-FFF2-40B4-BE49-F238E27FC236}">
                <a16:creationId xmlns:a16="http://schemas.microsoft.com/office/drawing/2014/main" id="{A74736C8-50CA-C92A-4B98-8C94701A21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855345" y="3327470"/>
            <a:ext cx="7949184" cy="2515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Division or Program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Month XX, 20XX</a:t>
            </a:r>
          </a:p>
        </p:txBody>
      </p:sp>
    </p:spTree>
    <p:extLst>
      <p:ext uri="{BB962C8B-B14F-4D97-AF65-F5344CB8AC3E}">
        <p14:creationId xmlns:p14="http://schemas.microsoft.com/office/powerpoint/2010/main" val="38164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994A549F-EB41-EBE2-00E8-02A834066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DA29FA3E-C510-9103-317F-C2A52E87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518" y="1243584"/>
            <a:ext cx="5074920" cy="4736592"/>
          </a:xfrm>
        </p:spPr>
        <p:txBody>
          <a:bodyPr>
            <a:noAutofit/>
          </a:bodyPr>
          <a:lstStyle>
            <a:lvl1pPr marL="225425" indent="-225425"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26DD3FA7-9CFB-DDD7-8787-CFD40CD210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8563" y="1243583"/>
            <a:ext cx="5075237" cy="47365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15319A6-E1B6-41FB-FD24-4D867067E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E7F560D4-EF1E-E0CF-2B8D-174BBCEF6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5074920" cy="4736592"/>
          </a:xfrm>
        </p:spPr>
        <p:txBody>
          <a:bodyPr>
            <a:noAutofit/>
          </a:bodyPr>
          <a:lstStyle>
            <a:lvl1pPr marL="225425" indent="-225425">
              <a:spcBef>
                <a:spcPts val="0"/>
              </a:spcBef>
              <a:buFont typeface="Arial" panose="020B0604020202020204" pitchFamily="34" charset="0"/>
              <a:buChar char="•"/>
              <a:defRPr sz="2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401BF321-0293-330F-CD60-11EE55D17FE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18238" y="1243584"/>
            <a:ext cx="5135562" cy="47365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3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E54CCD44-211C-1042-7D19-AB41D7456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EED8CB35-0CFB-5C16-33E3-2869665BD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42950"/>
            <a:ext cx="10515600" cy="47371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0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84B7E651-DEF9-91D5-65B1-782A6404D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3260D9E-FE41-BC92-B4A8-439A7B0D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33BD879-3291-5EA2-5D6E-456679E2F48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7000" y="1253331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73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7B2E810E-E32D-7257-7DB8-DBA22334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460816FC-561A-4B36-80FE-3FFDAAA42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518" y="1243584"/>
            <a:ext cx="5074920" cy="4736592"/>
          </a:xfrm>
        </p:spPr>
        <p:txBody>
          <a:bodyPr>
            <a:noAutofit/>
          </a:bodyPr>
          <a:lstStyle>
            <a:lvl1pPr marL="225425" indent="-225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9C8D1CF6-FCA9-2239-642B-3BFAFC0D9D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8563" y="1243583"/>
            <a:ext cx="5075237" cy="47365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46DA132-664A-C2AD-7C4B-BB39E098A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9136033F-46D1-983B-67AE-A73FE715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5074920" cy="4736592"/>
          </a:xfrm>
        </p:spPr>
        <p:txBody>
          <a:bodyPr>
            <a:noAutofit/>
          </a:bodyPr>
          <a:lstStyle>
            <a:lvl1pPr marL="225425" indent="-225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">
            <a:extLst>
              <a:ext uri="{FF2B5EF4-FFF2-40B4-BE49-F238E27FC236}">
                <a16:creationId xmlns:a16="http://schemas.microsoft.com/office/drawing/2014/main" id="{ED824702-C0C6-5BAB-81E4-68C9B7A92D5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18238" y="1243584"/>
            <a:ext cx="5135562" cy="47365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2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F7372E5-8CE1-BF70-175C-88C08E30E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1B0A9411-BDAE-A55D-3D7B-798DF0F44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42950"/>
            <a:ext cx="10515600" cy="47371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45E90-B219-3F87-ABD0-195BA10FF41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75711" y="42505"/>
            <a:ext cx="2743200" cy="2688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D9D56-6E4C-C01E-D2CC-8EE5213AAC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39204-3186-B1AD-81A1-5C2A62E6B1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D25D31-D6D1-4707-9EC9-A2A91580B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D5BD1-CD24-9055-15E6-58671A61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6FE0-EC18-AEFD-85D1-0CD65ACC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14B78-1E4B-BB60-969E-899294B61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5D31-D6D1-4707-9EC9-A2A91580B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itle">
            <a:extLst>
              <a:ext uri="{FF2B5EF4-FFF2-40B4-BE49-F238E27FC236}">
                <a16:creationId xmlns:a16="http://schemas.microsoft.com/office/drawing/2014/main" id="{4FFDE156-176C-C1A4-A82D-3A262491F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646176" y="1389380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ection Subtitle">
            <a:extLst>
              <a:ext uri="{FF2B5EF4-FFF2-40B4-BE49-F238E27FC236}">
                <a16:creationId xmlns:a16="http://schemas.microsoft.com/office/drawing/2014/main" id="{FB38CF8D-9848-B1BD-F405-AB989A05E8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646176" y="3897629"/>
            <a:ext cx="9144000" cy="18200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an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3528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9B976787-2BE7-C144-D8CF-B021972A53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841248" y="644886"/>
            <a:ext cx="7949184" cy="26129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Presenter Information">
            <a:extLst>
              <a:ext uri="{FF2B5EF4-FFF2-40B4-BE49-F238E27FC236}">
                <a16:creationId xmlns:a16="http://schemas.microsoft.com/office/drawing/2014/main" id="{A74736C8-50CA-C92A-4B98-8C94701A21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841248" y="3327470"/>
            <a:ext cx="7949184" cy="2515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Division or Program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Month XX, 20XX</a:t>
            </a:r>
          </a:p>
        </p:txBody>
      </p:sp>
    </p:spTree>
    <p:extLst>
      <p:ext uri="{BB962C8B-B14F-4D97-AF65-F5344CB8AC3E}">
        <p14:creationId xmlns:p14="http://schemas.microsoft.com/office/powerpoint/2010/main" val="30283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itle">
            <a:extLst>
              <a:ext uri="{FF2B5EF4-FFF2-40B4-BE49-F238E27FC236}">
                <a16:creationId xmlns:a16="http://schemas.microsoft.com/office/drawing/2014/main" id="{4FFDE156-176C-C1A4-A82D-3A262491F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841248" y="1389380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ection Subtitle">
            <a:extLst>
              <a:ext uri="{FF2B5EF4-FFF2-40B4-BE49-F238E27FC236}">
                <a16:creationId xmlns:a16="http://schemas.microsoft.com/office/drawing/2014/main" id="{FB38CF8D-9848-B1BD-F405-AB989A05E8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841248" y="3897629"/>
            <a:ext cx="9144000" cy="18200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an Optional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2AF7E-DCDA-8BA6-2929-56C7768B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38E69-AD8F-3E98-DE00-07EE4B84C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1D8D6-2CCA-D1E6-E010-6B0F7018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7DF5-BD2E-4D88-BE8B-422A09B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E54CCD44-211C-1042-7D19-AB41D7456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EED8CB35-0CFB-5C16-33E3-2869665BD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42950"/>
            <a:ext cx="10515600" cy="47371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lang="en-US" sz="2400" dirty="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dirty="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dirty="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dirty="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817AD-3C14-72AA-CE86-C23CF9093F6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72600" y="45720"/>
            <a:ext cx="27432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B7F08-76FF-987B-7AC4-D41EC59F59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3152" y="45720"/>
            <a:ext cx="8229600" cy="2651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36644-865E-4172-F12F-55CAB5F8A4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459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F47DA-20DC-4E03-9B41-47DE8F3C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184883-E86C-A6C7-0BCA-F710E816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600" y="45720"/>
            <a:ext cx="27432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1FA33-966A-478D-22CB-DE9F5FA5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" y="45720"/>
            <a:ext cx="8229600" cy="2651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B1C2D-36DF-8E47-186B-FF3A7B88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59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F47DA-20DC-4E03-9B41-47DE8F3C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8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ion Subtitle">
            <a:extLst>
              <a:ext uri="{FF2B5EF4-FFF2-40B4-BE49-F238E27FC236}">
                <a16:creationId xmlns:a16="http://schemas.microsoft.com/office/drawing/2014/main" id="{7EF5374B-6720-4C46-E247-8CEAF193A3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156965"/>
            <a:ext cx="12192000" cy="182003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DB5232-E620-5524-3036-C478D55A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26B79-2330-9846-5F27-F9CF221A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CC4BB-8C47-65DD-A570-2D5EB2E9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F8F6-A464-461B-9860-0527BA4D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F7372E5-8CE1-BF70-175C-88C08E30E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1B0A9411-BDAE-A55D-3D7B-798DF0F44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42950"/>
            <a:ext cx="10515600" cy="4737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54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F7372E5-8CE1-BF70-175C-88C08E30E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638DC4B-3D79-4769-7DA0-C91C2083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136093C-711E-2D3C-86CD-6E57E1EBA21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7000" y="1253331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1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15319A6-E1B6-41FB-FD24-4D867067E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E7F560D4-EF1E-E0CF-2B8D-174BBCEF6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5074920" cy="4736592"/>
          </a:xfrm>
        </p:spPr>
        <p:txBody>
          <a:bodyPr>
            <a:noAutofit/>
          </a:bodyPr>
          <a:lstStyle>
            <a:lvl1pPr marL="225425" indent="-225425">
              <a:spcBef>
                <a:spcPts val="0"/>
              </a:spcBef>
              <a:buFont typeface="Arial" panose="020B0604020202020204" pitchFamily="34" charset="0"/>
              <a:buChar char="•"/>
              <a:defRPr sz="2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401BF321-0293-330F-CD60-11EE55D17FE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18238" y="1243584"/>
            <a:ext cx="5135562" cy="47365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2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6">
            <a:extLst>
              <a:ext uri="{FF2B5EF4-FFF2-40B4-BE49-F238E27FC236}">
                <a16:creationId xmlns:a16="http://schemas.microsoft.com/office/drawing/2014/main" id="{E2C2BE9E-E754-E36C-1FA9-CD66795D3A31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-9525" y="2973141"/>
            <a:ext cx="12191999" cy="17708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/>
            </a:lvl1pPr>
          </a:lstStyle>
          <a:p>
            <a:pPr marL="0" indent="0" algn="ctr">
              <a:buNone/>
            </a:pPr>
            <a:r>
              <a:rPr lang="en-US" dirty="0"/>
              <a:t>Presenter</a:t>
            </a:r>
          </a:p>
          <a:p>
            <a:pPr marL="0" indent="0" algn="ctr">
              <a:buNone/>
            </a:pPr>
            <a:r>
              <a:rPr lang="en-US" dirty="0"/>
              <a:t>Presenter Title</a:t>
            </a:r>
          </a:p>
          <a:p>
            <a:pPr marL="0" indent="0" algn="ctr">
              <a:buNone/>
            </a:pPr>
            <a:r>
              <a:rPr lang="en-US" dirty="0"/>
              <a:t>Contact Information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9CEC6BA-9CD8-8CEC-D620-B36C9F43B8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750276"/>
            <a:ext cx="10515600" cy="656492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Closing Slide</a:t>
            </a:r>
          </a:p>
        </p:txBody>
      </p:sp>
    </p:spTree>
    <p:extLst>
      <p:ext uri="{BB962C8B-B14F-4D97-AF65-F5344CB8AC3E}">
        <p14:creationId xmlns:p14="http://schemas.microsoft.com/office/powerpoint/2010/main" val="11503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F7372E5-8CE1-BF70-175C-88C08E30E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1B0A9411-BDAE-A55D-3D7B-798DF0F44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42950"/>
            <a:ext cx="10515600" cy="473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43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F7372E5-8CE1-BF70-175C-88C08E30E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638DC4B-3D79-4769-7DA0-C91C2083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136093C-711E-2D3C-86CD-6E57E1EBA21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7000" y="1253331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4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621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E8A120D-7627-932E-8EC0-2F38F1FF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10515600" cy="561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7CF5DDA-CBB1-F6EC-AA68-16EFD0CB4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52784-FA0E-8E43-AE5C-87603E18F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72600" y="45720"/>
            <a:ext cx="2743200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19F93-6132-86EB-1228-0EB27B366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" y="45720"/>
            <a:ext cx="8229600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3A4451-DB65-0D1F-5D54-7EDB881B8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459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7FF47DA-20DC-4E03-9B41-47DE8F3CCC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CDIT Logo" descr="N.C. Department of Information Technology Logo">
            <a:extLst>
              <a:ext uri="{FF2B5EF4-FFF2-40B4-BE49-F238E27FC236}">
                <a16:creationId xmlns:a16="http://schemas.microsoft.com/office/drawing/2014/main" id="{0E78C2E3-1298-7B3A-EFE9-B00C9FFB02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5" y="1687519"/>
            <a:ext cx="4882896" cy="80732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706125-7738-85A6-E1AD-CBC46E2B1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72600" y="45720"/>
            <a:ext cx="2743200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7C2F1-6197-B729-794E-90116F822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" y="45720"/>
            <a:ext cx="8229600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C4329-0E4F-4327-8E27-CBDC77A06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459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D5FF8F6-A464-461B-9860-0527BA4DB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50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E8A120D-7627-932E-8EC0-2F38F1FF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10515600" cy="561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7CF5DDA-CBB1-F6EC-AA68-16EFD0CB4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77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CDIT Logo" descr="N.C. Department of Information Technology Logo">
            <a:extLst>
              <a:ext uri="{FF2B5EF4-FFF2-40B4-BE49-F238E27FC236}">
                <a16:creationId xmlns:a16="http://schemas.microsoft.com/office/drawing/2014/main" id="{0E78C2E3-1298-7B3A-EFE9-B00C9FFB02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72" y="1687519"/>
            <a:ext cx="534665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0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E8A120D-7627-932E-8EC0-2F38F1FF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10515600" cy="561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7CF5DDA-CBB1-F6EC-AA68-16EFD0CB4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396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E8A120D-7627-932E-8EC0-2F38F1FF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10515600" cy="561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7CF5DDA-CBB1-F6EC-AA68-16EFD0CB4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502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E8A120D-7627-932E-8EC0-2F38F1FF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10515600" cy="561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7CF5DDA-CBB1-F6EC-AA68-16EFD0CB4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52CBE-EA8A-A142-8886-96FEE4A43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75711" y="47212"/>
            <a:ext cx="2743200" cy="268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680AC-211A-63FC-18A3-0DCEB6A8E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089" y="47212"/>
            <a:ext cx="8229600" cy="268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B6D46-A89B-0B3D-D6E2-AC7C7026D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3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9D25D31-D6D1-4707-9EC9-A2A91580B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368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88E9A-505D-F740-DA28-092CD5C61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72600" y="45720"/>
            <a:ext cx="2743200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77C7D-FC6C-F040-A6D2-42F0E3F82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" y="45720"/>
            <a:ext cx="8229600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E47A4-0FEA-9903-A60B-348AD9EA2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459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5D67DF5-BD2E-4D88-BE8B-422A09B39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5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ction Title">
            <a:extLst>
              <a:ext uri="{FF2B5EF4-FFF2-40B4-BE49-F238E27FC236}">
                <a16:creationId xmlns:a16="http://schemas.microsoft.com/office/drawing/2014/main" id="{415A11A8-C598-B0F2-5B90-4918679093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dirty="0"/>
              <a:t>AI-Driven Chatbots</a:t>
            </a:r>
          </a:p>
        </p:txBody>
      </p:sp>
      <p:sp>
        <p:nvSpPr>
          <p:cNvPr id="17" name="Section Subtitle">
            <a:extLst>
              <a:ext uri="{FF2B5EF4-FFF2-40B4-BE49-F238E27FC236}">
                <a16:creationId xmlns:a16="http://schemas.microsoft.com/office/drawing/2014/main" id="{D8250061-D53F-0C95-6ACB-6649DB08E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r>
              <a:rPr lang="en-US"/>
              <a:t>Demonstrate the benefits, functionality, and value of implementing chatbot to improve content accessibility and service</a:t>
            </a:r>
          </a:p>
        </p:txBody>
      </p:sp>
    </p:spTree>
    <p:extLst>
      <p:ext uri="{BB962C8B-B14F-4D97-AF65-F5344CB8AC3E}">
        <p14:creationId xmlns:p14="http://schemas.microsoft.com/office/powerpoint/2010/main" val="19181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2A7024-8B7A-B658-730A-8EA679F1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Privacy and Compliance Considerations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37F53B-C8A1-BEBB-583F-17C98EF0F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356" y="1254856"/>
            <a:ext cx="4764882" cy="510619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b="1">
              <a:ea typeface="+mn-lt"/>
              <a:cs typeface="+mn-lt"/>
            </a:endParaRPr>
          </a:p>
          <a:p>
            <a:endParaRPr lang="en-US" b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Data Handling and Compliance</a:t>
            </a:r>
          </a:p>
          <a:p>
            <a:r>
              <a:rPr lang="en-US" b="1">
                <a:ea typeface="+mn-lt"/>
                <a:cs typeface="+mn-lt"/>
              </a:rPr>
              <a:t>Transparency </a:t>
            </a:r>
          </a:p>
          <a:p>
            <a:r>
              <a:rPr lang="en-US" b="1">
                <a:ea typeface="+mn-lt"/>
                <a:cs typeface="+mn-lt"/>
              </a:rPr>
              <a:t> Adaptation to State Privacy Regulations</a:t>
            </a:r>
          </a:p>
        </p:txBody>
      </p:sp>
      <p:pic>
        <p:nvPicPr>
          <p:cNvPr id="2" name="Graphic 1" descr="An illustration showing a person looking at important parts of a document">
            <a:extLst>
              <a:ext uri="{FF2B5EF4-FFF2-40B4-BE49-F238E27FC236}">
                <a16:creationId xmlns:a16="http://schemas.microsoft.com/office/drawing/2014/main" id="{9C66B88E-2AB1-0C11-36A4-D4A1C6A97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0750" y="2167843"/>
            <a:ext cx="6096000" cy="35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7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2A7024-8B7A-B658-730A-8EA679F1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Recap and Summary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37F53B-C8A1-BEBB-583F-17C98EF0F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518" y="1094692"/>
            <a:ext cx="5074920" cy="53568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Key Benefits</a:t>
            </a:r>
            <a:endParaRPr lang="en-US" b="1">
              <a:cs typeface="Arial"/>
            </a:endParaRPr>
          </a:p>
          <a:p>
            <a:r>
              <a:rPr lang="en-US" b="1">
                <a:cs typeface="Arial"/>
              </a:rPr>
              <a:t>Improved accessibility and user satisfaction</a:t>
            </a:r>
          </a:p>
          <a:p>
            <a:r>
              <a:rPr lang="en-US" b="1">
                <a:cs typeface="Arial"/>
              </a:rPr>
              <a:t>Streamlined access to information for the public</a:t>
            </a:r>
          </a:p>
          <a:p>
            <a:r>
              <a:rPr lang="en-US" b="1">
                <a:cs typeface="Arial"/>
              </a:rPr>
              <a:t>Reduced workload for agency staff</a:t>
            </a:r>
          </a:p>
          <a:p>
            <a:pPr marL="0" indent="0">
              <a:buNone/>
            </a:pPr>
            <a:endParaRPr lang="en-US" b="1">
              <a:cs typeface="Arial"/>
            </a:endParaRPr>
          </a:p>
        </p:txBody>
      </p:sp>
      <p:pic>
        <p:nvPicPr>
          <p:cNvPr id="2" name="Graphic 1" descr="A person walking and enjoying benefits">
            <a:extLst>
              <a:ext uri="{FF2B5EF4-FFF2-40B4-BE49-F238E27FC236}">
                <a16:creationId xmlns:a16="http://schemas.microsoft.com/office/drawing/2014/main" id="{BA936C9E-9797-798E-39EE-3AF649FCE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8602" y="1371600"/>
            <a:ext cx="534792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639258-D1E2-508A-13BA-17EF64A973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750276"/>
            <a:ext cx="10515600" cy="656492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Closing Slide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05F2226-3451-7D5B-9583-72EDF75B410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13" y="3341003"/>
            <a:ext cx="12191999" cy="177087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US" dirty="0"/>
              <a:t>John Lewton</a:t>
            </a:r>
          </a:p>
          <a:p>
            <a:pPr marL="0" indent="0" algn="ctr">
              <a:buNone/>
            </a:pPr>
            <a:r>
              <a:rPr lang="en-US" dirty="0"/>
              <a:t>Platform Engineer</a:t>
            </a:r>
            <a:endParaRPr lang="en-US" dirty="0"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cs typeface="Arial"/>
              </a:rPr>
              <a:t>john.lewton@nc.gov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2A7024-8B7A-B658-730A-8EA679F1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NCDIT AI Chatbot Service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37F53B-C8A1-BEBB-583F-17C98EF0F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 b="1"/>
          </a:p>
          <a:p>
            <a:r>
              <a:rPr lang="en-US" b="1"/>
              <a:t>Improved Accessibility</a:t>
            </a:r>
            <a:r>
              <a:rPr lang="en-US"/>
              <a:t> </a:t>
            </a:r>
          </a:p>
          <a:p>
            <a:r>
              <a:rPr lang="en-US" b="1"/>
              <a:t>Enhanced User Experience</a:t>
            </a:r>
            <a:endParaRPr lang="en-US"/>
          </a:p>
          <a:p>
            <a:r>
              <a:rPr lang="en-US" b="1"/>
              <a:t>Time and Resource Efficiency</a:t>
            </a:r>
            <a:endParaRPr lang="en-US" b="1">
              <a:cs typeface="Arial"/>
            </a:endParaRPr>
          </a:p>
          <a:p>
            <a:r>
              <a:rPr lang="en-US" b="1">
                <a:cs typeface="Arial"/>
              </a:rPr>
              <a:t>Scalability Across Agencies</a:t>
            </a:r>
          </a:p>
        </p:txBody>
      </p:sp>
      <p:pic>
        <p:nvPicPr>
          <p:cNvPr id="13" name="Graphic 12" descr="Chatbot Illustration">
            <a:extLst>
              <a:ext uri="{FF2B5EF4-FFF2-40B4-BE49-F238E27FC236}">
                <a16:creationId xmlns:a16="http://schemas.microsoft.com/office/drawing/2014/main" id="{28608B33-08A5-6D7F-A0A4-C363FD8E5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7200" y="1630867"/>
            <a:ext cx="6096000" cy="33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2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2A7024-8B7A-B658-730A-8EA679F1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it Works: Tailoring Content for Each Agency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37F53B-C8A1-BEBB-583F-17C98EF0F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518" y="1714924"/>
            <a:ext cx="5074920" cy="4736592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b="1"/>
          </a:p>
          <a:p>
            <a:r>
              <a:rPr lang="en-US" b="1"/>
              <a:t>Website Crawling and Indexing</a:t>
            </a:r>
            <a:endParaRPr lang="en-US">
              <a:cs typeface="Arial"/>
            </a:endParaRPr>
          </a:p>
          <a:p>
            <a:r>
              <a:rPr lang="en-US" b="1"/>
              <a:t>Targeted Answers</a:t>
            </a:r>
            <a:endParaRPr lang="en-US" b="1">
              <a:cs typeface="Arial"/>
            </a:endParaRPr>
          </a:p>
          <a:p>
            <a:r>
              <a:rPr lang="en-US" b="1"/>
              <a:t>Dynamic Updates</a:t>
            </a:r>
            <a:endParaRPr lang="en-US" b="1">
              <a:cs typeface="Arial"/>
            </a:endParaRPr>
          </a:p>
          <a:p>
            <a:pPr marL="0" indent="0">
              <a:buNone/>
            </a:pPr>
            <a:endParaRPr lang="en-US" b="1">
              <a:cs typeface="Arial"/>
            </a:endParaRPr>
          </a:p>
        </p:txBody>
      </p:sp>
      <p:pic>
        <p:nvPicPr>
          <p:cNvPr id="5" name="Graphic 4" descr="Illustration depicting a computer processing documents">
            <a:extLst>
              <a:ext uri="{FF2B5EF4-FFF2-40B4-BE49-F238E27FC236}">
                <a16:creationId xmlns:a16="http://schemas.microsoft.com/office/drawing/2014/main" id="{05AEF1EC-37B3-9974-43AE-17D370EDF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2427" y="1554480"/>
            <a:ext cx="575802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AE07-E018-5AE8-ACD2-C8BDBDA8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Technologies: RAG, OpenAI, and </a:t>
            </a:r>
            <a:r>
              <a:rPr lang="en-US" err="1"/>
              <a:t>Zammo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D4DA0-5D51-38D9-9508-250A6D1ADC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endParaRPr lang="en-US">
              <a:solidFill>
                <a:srgbClr val="172E4C"/>
              </a:solidFill>
              <a:latin typeface="Arial"/>
            </a:endParaRPr>
          </a:p>
          <a:p>
            <a:pPr>
              <a:defRPr/>
            </a:pPr>
            <a:endParaRPr lang="en-US">
              <a:solidFill>
                <a:srgbClr val="172E4C"/>
              </a:solidFill>
              <a:latin typeface="Arial"/>
            </a:endParaRPr>
          </a:p>
          <a:p>
            <a:pPr>
              <a:defRPr/>
            </a:pPr>
            <a:r>
              <a:rPr lang="en-US" b="1">
                <a:solidFill>
                  <a:srgbClr val="172E4C"/>
                </a:solidFill>
                <a:latin typeface="Arial"/>
              </a:rPr>
              <a:t>Retrieval-Augmented Generation (RAG)</a:t>
            </a:r>
            <a:endParaRPr lang="en-US" b="1" i="0" u="none" strike="noStrike" kern="1200" cap="none" spc="0" normalizeH="0" baseline="0" noProof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defRPr/>
            </a:pPr>
            <a:r>
              <a:rPr lang="en-US" b="1">
                <a:solidFill>
                  <a:srgbClr val="172E4C"/>
                </a:solidFill>
                <a:latin typeface="Arial"/>
              </a:rPr>
              <a:t>OpenAI's Language Model</a:t>
            </a:r>
            <a:endParaRPr lang="en-US" b="1">
              <a:cs typeface="Arial"/>
            </a:endParaRPr>
          </a:p>
          <a:p>
            <a:pPr>
              <a:defRPr/>
            </a:pPr>
            <a:r>
              <a:rPr lang="en-US" b="1" err="1">
                <a:solidFill>
                  <a:srgbClr val="172E4C"/>
                </a:solidFill>
                <a:latin typeface="Arial"/>
              </a:rPr>
              <a:t>Zammo</a:t>
            </a:r>
            <a:r>
              <a:rPr lang="en-US" b="1">
                <a:solidFill>
                  <a:srgbClr val="172E4C"/>
                </a:solidFill>
                <a:latin typeface="Arial"/>
              </a:rPr>
              <a:t> Integration</a:t>
            </a:r>
            <a:endParaRPr lang="en-US" b="1" i="0" u="none" strike="noStrike" kern="1200" cap="none" spc="0" normalizeH="0" baseline="0" noProof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Graphic 4" descr="A building symbolizing the different components that make up the chatbot">
            <a:extLst>
              <a:ext uri="{FF2B5EF4-FFF2-40B4-BE49-F238E27FC236}">
                <a16:creationId xmlns:a16="http://schemas.microsoft.com/office/drawing/2014/main" id="{66A8FC62-8067-D780-0014-EE1081073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7072" y="1717040"/>
            <a:ext cx="53903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 descr="User Question">
            <a:extLst>
              <a:ext uri="{FF2B5EF4-FFF2-40B4-BE49-F238E27FC236}">
                <a16:creationId xmlns:a16="http://schemas.microsoft.com/office/drawing/2014/main" id="{792D9A24-26B0-D3D9-7C64-F22EA29D7527}"/>
              </a:ext>
            </a:extLst>
          </p:cNvPr>
          <p:cNvSpPr/>
          <p:nvPr/>
        </p:nvSpPr>
        <p:spPr>
          <a:xfrm>
            <a:off x="1239520" y="558800"/>
            <a:ext cx="2032000" cy="863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User Question (Input)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Arrow: Right 19" descr="down arrow">
            <a:extLst>
              <a:ext uri="{FF2B5EF4-FFF2-40B4-BE49-F238E27FC236}">
                <a16:creationId xmlns:a16="http://schemas.microsoft.com/office/drawing/2014/main" id="{BFE3B417-1D72-B3FF-7A8D-058B376C8A51}"/>
              </a:ext>
            </a:extLst>
          </p:cNvPr>
          <p:cNvSpPr/>
          <p:nvPr/>
        </p:nvSpPr>
        <p:spPr>
          <a:xfrm rot="5400000">
            <a:off x="1696719" y="17475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 descr="Content Retrieval">
            <a:extLst>
              <a:ext uri="{FF2B5EF4-FFF2-40B4-BE49-F238E27FC236}">
                <a16:creationId xmlns:a16="http://schemas.microsoft.com/office/drawing/2014/main" id="{FAA7821A-5E34-F8BC-832B-201465DABAC4}"/>
              </a:ext>
            </a:extLst>
          </p:cNvPr>
          <p:cNvSpPr/>
          <p:nvPr/>
        </p:nvSpPr>
        <p:spPr>
          <a:xfrm>
            <a:off x="1168400" y="2560320"/>
            <a:ext cx="2032000" cy="863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Content Retrieval (Search)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09C618-CA22-C3C3-B041-966727CD8E66}"/>
              </a:ext>
            </a:extLst>
          </p:cNvPr>
          <p:cNvSpPr txBox="1"/>
          <p:nvPr/>
        </p:nvSpPr>
        <p:spPr>
          <a:xfrm>
            <a:off x="3322320" y="2560320"/>
            <a:ext cx="222504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Retrieves relevant content based on keywords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Arrow: Right 26" descr="down arrow">
            <a:extLst>
              <a:ext uri="{FF2B5EF4-FFF2-40B4-BE49-F238E27FC236}">
                <a16:creationId xmlns:a16="http://schemas.microsoft.com/office/drawing/2014/main" id="{E54318CA-BEF3-E67D-9B9A-FF84B4FDF5D8}"/>
              </a:ext>
            </a:extLst>
          </p:cNvPr>
          <p:cNvSpPr/>
          <p:nvPr/>
        </p:nvSpPr>
        <p:spPr>
          <a:xfrm rot="5400000">
            <a:off x="1696718" y="37896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2" descr="Prompt Created">
            <a:extLst>
              <a:ext uri="{FF2B5EF4-FFF2-40B4-BE49-F238E27FC236}">
                <a16:creationId xmlns:a16="http://schemas.microsoft.com/office/drawing/2014/main" id="{BBD8CBBA-A7C9-A4D9-48D3-444AFE0920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8400" y="4765039"/>
            <a:ext cx="2032000" cy="8636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shade val="1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Prompt Created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76F900-F2A3-2F23-F1E6-B6BCF7DA53C3}"/>
              </a:ext>
            </a:extLst>
          </p:cNvPr>
          <p:cNvSpPr txBox="1"/>
          <p:nvPr/>
        </p:nvSpPr>
        <p:spPr>
          <a:xfrm>
            <a:off x="3322320" y="476504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Question and relevant content used to create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 Prompt</a:t>
            </a:r>
          </a:p>
        </p:txBody>
      </p:sp>
      <p:cxnSp>
        <p:nvCxnSpPr>
          <p:cNvPr id="30" name="Connector: Elbow 29" descr="an arrow pointing to the column on the left">
            <a:extLst>
              <a:ext uri="{FF2B5EF4-FFF2-40B4-BE49-F238E27FC236}">
                <a16:creationId xmlns:a16="http://schemas.microsoft.com/office/drawing/2014/main" id="{D53007C5-F138-5305-48E1-B7B7C07A39EE}"/>
              </a:ext>
            </a:extLst>
          </p:cNvPr>
          <p:cNvCxnSpPr/>
          <p:nvPr/>
        </p:nvCxnSpPr>
        <p:spPr>
          <a:xfrm flipV="1">
            <a:off x="5862955" y="991235"/>
            <a:ext cx="822960" cy="4196080"/>
          </a:xfrm>
          <a:prstGeom prst="bentConnector3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 descr="Language Model">
            <a:extLst>
              <a:ext uri="{FF2B5EF4-FFF2-40B4-BE49-F238E27FC236}">
                <a16:creationId xmlns:a16="http://schemas.microsoft.com/office/drawing/2014/main" id="{58A7146C-A674-F806-40ED-C1BEDC23FD43}"/>
              </a:ext>
            </a:extLst>
          </p:cNvPr>
          <p:cNvSpPr/>
          <p:nvPr/>
        </p:nvSpPr>
        <p:spPr>
          <a:xfrm>
            <a:off x="7284719" y="558799"/>
            <a:ext cx="2032000" cy="863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Language Model (Azure OpenAI)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68CABF-D2F4-C9F0-F011-5990B7A2E378}"/>
              </a:ext>
            </a:extLst>
          </p:cNvPr>
          <p:cNvSpPr txBox="1"/>
          <p:nvPr/>
        </p:nvSpPr>
        <p:spPr>
          <a:xfrm>
            <a:off x="9408160" y="38608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Generates conversational answer based on retrieved content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Arrow: Right 27" descr="down arrow">
            <a:extLst>
              <a:ext uri="{FF2B5EF4-FFF2-40B4-BE49-F238E27FC236}">
                <a16:creationId xmlns:a16="http://schemas.microsoft.com/office/drawing/2014/main" id="{882C722C-38B9-3A11-7562-079D15F15860}"/>
              </a:ext>
            </a:extLst>
          </p:cNvPr>
          <p:cNvSpPr/>
          <p:nvPr/>
        </p:nvSpPr>
        <p:spPr>
          <a:xfrm rot="5400000">
            <a:off x="7813038" y="17475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: Rounded Corners 6" descr="Response Validated">
            <a:extLst>
              <a:ext uri="{FF2B5EF4-FFF2-40B4-BE49-F238E27FC236}">
                <a16:creationId xmlns:a16="http://schemas.microsoft.com/office/drawing/2014/main" id="{095039BB-EE4C-1E44-478C-644D84650BF6}"/>
              </a:ext>
            </a:extLst>
          </p:cNvPr>
          <p:cNvSpPr/>
          <p:nvPr/>
        </p:nvSpPr>
        <p:spPr>
          <a:xfrm>
            <a:off x="7316470" y="2590185"/>
            <a:ext cx="2032000" cy="863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Response Validated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463D81-88BE-CF15-DDC5-C3A9182FB92D}"/>
              </a:ext>
            </a:extLst>
          </p:cNvPr>
          <p:cNvSpPr txBox="1"/>
          <p:nvPr/>
        </p:nvSpPr>
        <p:spPr>
          <a:xfrm>
            <a:off x="9443720" y="248911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Response is compared to retrieved content to ensure it’s grounded.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Arrow: Right 4" descr="down arrow">
            <a:extLst>
              <a:ext uri="{FF2B5EF4-FFF2-40B4-BE49-F238E27FC236}">
                <a16:creationId xmlns:a16="http://schemas.microsoft.com/office/drawing/2014/main" id="{2375B500-242D-8AFD-71E3-AE54C7C44B6D}"/>
              </a:ext>
            </a:extLst>
          </p:cNvPr>
          <p:cNvSpPr/>
          <p:nvPr/>
        </p:nvSpPr>
        <p:spPr>
          <a:xfrm rot="5400000">
            <a:off x="7811515" y="38303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 descr="Response Displayed">
            <a:extLst>
              <a:ext uri="{FF2B5EF4-FFF2-40B4-BE49-F238E27FC236}">
                <a16:creationId xmlns:a16="http://schemas.microsoft.com/office/drawing/2014/main" id="{12F0033A-91DF-1377-FD7E-F4441FE1FB75}"/>
              </a:ext>
            </a:extLst>
          </p:cNvPr>
          <p:cNvSpPr/>
          <p:nvPr/>
        </p:nvSpPr>
        <p:spPr>
          <a:xfrm>
            <a:off x="7376160" y="4765039"/>
            <a:ext cx="2032000" cy="863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Response Displayed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2211A3-63A1-A5E3-6457-45FCB951BBD6}"/>
              </a:ext>
            </a:extLst>
          </p:cNvPr>
          <p:cNvSpPr txBox="1"/>
          <p:nvPr/>
        </p:nvSpPr>
        <p:spPr>
          <a:xfrm>
            <a:off x="9499601" y="489712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Chatbot displays the answer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73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8D69F3-5351-E9AF-B809-1A9AF7C0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0" idx="2"/>
            <a:endCxn id="38" idx="2"/>
          </p:cNvCxnSpPr>
          <p:nvPr/>
        </p:nvCxnSpPr>
        <p:spPr>
          <a:xfrm flipH="1" flipV="1">
            <a:off x="7595057" y="2593118"/>
            <a:ext cx="10836" cy="574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D277F3-AD37-DA82-DB57-3EBB0B02E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4690440"/>
            <a:ext cx="8354981" cy="1544776"/>
          </a:xfrm>
          <a:prstGeom prst="round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C54064-3EF6-0194-CD0F-60C765D4A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747" y="2825267"/>
            <a:ext cx="8411488" cy="160908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F09BB2-3DF7-1B22-6B0C-A2B61D750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746" y="1164941"/>
            <a:ext cx="8411488" cy="1544776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53DFDA-BDB8-B5E6-1B4A-BBC89BFDA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10515600" cy="561467"/>
          </a:xfrm>
        </p:spPr>
        <p:txBody>
          <a:bodyPr/>
          <a:lstStyle/>
          <a:p>
            <a:r>
              <a:rPr lang="en-US"/>
              <a:t>Using a Wrapper to Manage Responses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78DC0691-B3EE-C7F4-7629-D85D7466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4209" y="1690935"/>
            <a:ext cx="1281517" cy="854565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Chat Input Question Received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BE35B1-4868-8FE3-18DC-7F44B14B4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1335" y="1171381"/>
            <a:ext cx="237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Zammo.ai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4AEBD50E-B57B-D015-A12B-6C0A5824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184" y="3222936"/>
            <a:ext cx="1275163" cy="1125738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Valid?</a:t>
            </a:r>
          </a:p>
        </p:txBody>
      </p:sp>
      <p:sp>
        <p:nvSpPr>
          <p:cNvPr id="13" name="Flowchart: Data 12">
            <a:extLst>
              <a:ext uri="{FF2B5EF4-FFF2-40B4-BE49-F238E27FC236}">
                <a16:creationId xmlns:a16="http://schemas.microsoft.com/office/drawing/2014/main" id="{EC76126F-EC31-CD03-9AB3-435307372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4982" y="5148174"/>
            <a:ext cx="1281516" cy="902776"/>
          </a:xfrm>
          <a:prstGeom prst="flowChartInputOutp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Content Retrieval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0F6EE7-3B16-A6FB-7DC4-92AF3FDC7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1744968" y="2545500"/>
            <a:ext cx="22798" cy="677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775AE0F-CB1F-76F0-52E6-627110594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997" y="2848445"/>
            <a:ext cx="237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Wrapper Function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13F4DA-C9B6-E615-EDAB-4B7C2DCB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2"/>
            <a:endCxn id="13" idx="1"/>
          </p:cNvCxnSpPr>
          <p:nvPr/>
        </p:nvCxnSpPr>
        <p:spPr>
          <a:xfrm>
            <a:off x="1767766" y="4348674"/>
            <a:ext cx="7974" cy="799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42FD23-3792-93BF-44D5-C4126151E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4945" y="4697700"/>
            <a:ext cx="237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Azure OpenAI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BE9F6081-40D8-88C7-C79B-0A691B055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345727" y="2545500"/>
            <a:ext cx="961793" cy="12403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D06ADB7E-5C3F-9DEF-BCD3-073D67BC3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1903" y="3165652"/>
            <a:ext cx="1187561" cy="1125738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40C756-2BB7-EA65-B5A4-A4916A25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53782" y="3456075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Relevant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 Found?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F81A7FFC-A2AA-3A75-FC30-6D1544E69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3" idx="5"/>
            <a:endCxn id="19" idx="2"/>
          </p:cNvCxnSpPr>
          <p:nvPr/>
        </p:nvCxnSpPr>
        <p:spPr>
          <a:xfrm flipV="1">
            <a:off x="2288346" y="4291390"/>
            <a:ext cx="2467338" cy="13081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4056710-C01A-0B9D-D90B-2B1E847CC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48734" y="285994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AD1D3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C14166-330E-100D-F7CD-C55C96210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86150" y="3597108"/>
            <a:ext cx="413896" cy="30777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AD1D3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</a:t>
            </a:r>
          </a:p>
        </p:txBody>
      </p:sp>
      <p:sp>
        <p:nvSpPr>
          <p:cNvPr id="24" name="Flowchart: Display 23">
            <a:extLst>
              <a:ext uri="{FF2B5EF4-FFF2-40B4-BE49-F238E27FC236}">
                <a16:creationId xmlns:a16="http://schemas.microsoft.com/office/drawing/2014/main" id="{C7865A9E-B704-02B4-B249-DB81C308C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6150" y="1713568"/>
            <a:ext cx="1374538" cy="868661"/>
          </a:xfrm>
          <a:prstGeom prst="flowChartDisp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02F34B-FF10-3094-5949-FA62D9EC5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04881" y="1879983"/>
            <a:ext cx="1443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“My Focus Is IT Procurement”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15D2C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50376C8-8068-55F7-B4A9-F6286825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V="1">
            <a:off x="4459949" y="2862634"/>
            <a:ext cx="583423" cy="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Display 26">
            <a:extLst>
              <a:ext uri="{FF2B5EF4-FFF2-40B4-BE49-F238E27FC236}">
                <a16:creationId xmlns:a16="http://schemas.microsoft.com/office/drawing/2014/main" id="{FD6F306B-BB3D-DC3F-81B0-E4ADCD369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3961" y="1715176"/>
            <a:ext cx="1374538" cy="868661"/>
          </a:xfrm>
          <a:prstGeom prst="flowChartDisp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43EBE1-137F-C50E-453D-16E387348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13961" y="1993847"/>
            <a:ext cx="1443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“I don’t know…”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15D2C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A4B296-93CF-781B-AEB9-C3E9BDA53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95306" y="4427853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AD1D3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02EFA647-66BA-3700-7E5E-8920925D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0356" y="5160836"/>
            <a:ext cx="1281517" cy="854565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Generate Response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0587C55A-EF44-67E5-7D3A-AAFD62C20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9" idx="3"/>
            <a:endCxn id="30" idx="1"/>
          </p:cNvCxnSpPr>
          <p:nvPr/>
        </p:nvCxnSpPr>
        <p:spPr>
          <a:xfrm>
            <a:off x="5349464" y="3728521"/>
            <a:ext cx="550892" cy="185959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C8550E5-366F-0C92-EBD0-11F782159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93015" y="3932757"/>
            <a:ext cx="477567" cy="30777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AD1D3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</a:p>
        </p:txBody>
      </p:sp>
      <p:sp>
        <p:nvSpPr>
          <p:cNvPr id="33" name="Flowchart: Decision 32">
            <a:extLst>
              <a:ext uri="{FF2B5EF4-FFF2-40B4-BE49-F238E27FC236}">
                <a16:creationId xmlns:a16="http://schemas.microsoft.com/office/drawing/2014/main" id="{0855E3C0-3225-EFE2-246B-9856440C6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2113" y="3161666"/>
            <a:ext cx="1187561" cy="1125738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976859-DB76-CDF4-6A74-BB931BA46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81873" y="3554972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Valid?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6E442B75-6A56-344A-564E-A399279D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0" idx="3"/>
            <a:endCxn id="33" idx="2"/>
          </p:cNvCxnSpPr>
          <p:nvPr/>
        </p:nvCxnSpPr>
        <p:spPr>
          <a:xfrm flipV="1">
            <a:off x="7181873" y="4287404"/>
            <a:ext cx="424021" cy="13007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73831EFB-3034-2D02-0CAB-EDCB248DD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5464531" y="2147899"/>
            <a:ext cx="1588678" cy="158062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5E49845-FEEA-B792-CFC0-A68D213EC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93086" y="3551752"/>
            <a:ext cx="413896" cy="30777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AD1D3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</a:t>
            </a:r>
          </a:p>
        </p:txBody>
      </p:sp>
      <p:sp>
        <p:nvSpPr>
          <p:cNvPr id="38" name="Flowchart: Display 37">
            <a:extLst>
              <a:ext uri="{FF2B5EF4-FFF2-40B4-BE49-F238E27FC236}">
                <a16:creationId xmlns:a16="http://schemas.microsoft.com/office/drawing/2014/main" id="{B274027D-FBE7-55BE-6E14-F8FCB0AE8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7788" y="1724457"/>
            <a:ext cx="1374538" cy="868661"/>
          </a:xfrm>
          <a:prstGeom prst="flowChartDisp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 Provided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7FF411A-7292-BBDB-2589-592237DE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7595057" y="2577039"/>
            <a:ext cx="10836" cy="574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AC57FEC-11F6-BF86-D8CF-44E8A244D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67109" y="2859940"/>
            <a:ext cx="477567" cy="30777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AD1D3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80092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60665-7F0B-4920-F4A3-4AB563BFB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D024D5A4-278D-FABC-E86F-99CE5E01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4" y="488086"/>
            <a:ext cx="10515600" cy="561467"/>
          </a:xfrm>
        </p:spPr>
        <p:txBody>
          <a:bodyPr/>
          <a:lstStyle/>
          <a:p>
            <a:r>
              <a:rPr lang="en-US"/>
              <a:t>Relevant Info? : Preventing Hallucination</a:t>
            </a:r>
          </a:p>
        </p:txBody>
      </p:sp>
      <p:pic>
        <p:nvPicPr>
          <p:cNvPr id="6" name="Picture 5" descr="a screenshot of the search scores">
            <a:extLst>
              <a:ext uri="{FF2B5EF4-FFF2-40B4-BE49-F238E27FC236}">
                <a16:creationId xmlns:a16="http://schemas.microsoft.com/office/drawing/2014/main" id="{BE6ABD7E-84F4-3171-3ED6-5BE4EE73F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20" y="1464264"/>
            <a:ext cx="4628920" cy="4235655"/>
          </a:xfrm>
          <a:prstGeom prst="rect">
            <a:avLst/>
          </a:prstGeom>
          <a:effectLst>
            <a:glow rad="139700">
              <a:schemeClr val="accent1">
                <a:alpha val="40000"/>
              </a:schemeClr>
            </a:glow>
          </a:effectLst>
        </p:spPr>
      </p:pic>
      <p:pic>
        <p:nvPicPr>
          <p:cNvPr id="3" name="Picture 2" descr="a diagram describing how the chatbot prevents errors (Hallucinations)">
            <a:extLst>
              <a:ext uri="{FF2B5EF4-FFF2-40B4-BE49-F238E27FC236}">
                <a16:creationId xmlns:a16="http://schemas.microsoft.com/office/drawing/2014/main" id="{7C2C18DA-5EDE-25A1-AA3B-FE59E5A9B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639" y="1628077"/>
            <a:ext cx="6490729" cy="3908031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677FAE0B-86C9-2915-E6C3-4CD9339B8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48654" y="2788145"/>
            <a:ext cx="1828800" cy="1520984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1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3F2E8-23E8-0F48-B247-238B35EFF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C7E3D314-53D3-85AB-FA66-01F40178B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4" y="488086"/>
            <a:ext cx="10515600" cy="561467"/>
          </a:xfrm>
        </p:spPr>
        <p:txBody>
          <a:bodyPr/>
          <a:lstStyle/>
          <a:p>
            <a:r>
              <a:rPr lang="en-US"/>
              <a:t>Response Valid? : Ensuring Grounding</a:t>
            </a:r>
          </a:p>
        </p:txBody>
      </p:sp>
      <p:pic>
        <p:nvPicPr>
          <p:cNvPr id="13" name="Picture 12" descr="screenshot of a source link">
            <a:extLst>
              <a:ext uri="{FF2B5EF4-FFF2-40B4-BE49-F238E27FC236}">
                <a16:creationId xmlns:a16="http://schemas.microsoft.com/office/drawing/2014/main" id="{22D8119B-EB1C-C52A-2BDE-536B2A8D1D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63" y="1995414"/>
            <a:ext cx="5208603" cy="457853"/>
          </a:xfrm>
          <a:prstGeom prst="rect">
            <a:avLst/>
          </a:prstGeom>
        </p:spPr>
      </p:pic>
      <p:pic>
        <p:nvPicPr>
          <p:cNvPr id="14" name="Picture 13" descr="a screenshot of the chatbot saying &quot;Im sorry. It doesnt appear that I have the proper knowledge to assist you with this&quot;">
            <a:extLst>
              <a:ext uri="{FF2B5EF4-FFF2-40B4-BE49-F238E27FC236}">
                <a16:creationId xmlns:a16="http://schemas.microsoft.com/office/drawing/2014/main" id="{B85040C8-C974-221D-21BC-256D7798C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08" y="3446170"/>
            <a:ext cx="5321976" cy="1515680"/>
          </a:xfrm>
          <a:prstGeom prst="rect">
            <a:avLst/>
          </a:prstGeom>
        </p:spPr>
      </p:pic>
      <p:pic>
        <p:nvPicPr>
          <p:cNvPr id="5" name="Picture 4" descr="a diagram illustrating how the chat bot ensures it is grounded">
            <a:extLst>
              <a:ext uri="{FF2B5EF4-FFF2-40B4-BE49-F238E27FC236}">
                <a16:creationId xmlns:a16="http://schemas.microsoft.com/office/drawing/2014/main" id="{84E09340-5816-F2EE-1F59-CB8E0A3F9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884" y="1610721"/>
            <a:ext cx="6383204" cy="3853378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62278A57-E7D1-F9CA-2062-19EE74F75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58039" y="2888506"/>
            <a:ext cx="1572322" cy="1315504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6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oomed in screenshot of the chatbot interface on https://it.nc.gov/resources/statewide-it-procurement">
            <a:extLst>
              <a:ext uri="{FF2B5EF4-FFF2-40B4-BE49-F238E27FC236}">
                <a16:creationId xmlns:a16="http://schemas.microsoft.com/office/drawing/2014/main" id="{7D11A740-D242-D699-9A5E-9969A3D46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456" y="399393"/>
            <a:ext cx="3182226" cy="566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shot of https://it.nc.gov/resources/statewide-it-procurement">
            <a:extLst>
              <a:ext uri="{FF2B5EF4-FFF2-40B4-BE49-F238E27FC236}">
                <a16:creationId xmlns:a16="http://schemas.microsoft.com/office/drawing/2014/main" id="{AA116D67-A352-A40B-D1C4-677588C90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173" y="1897575"/>
            <a:ext cx="5912069" cy="3273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16D3AD4-9A5A-C6EA-D70B-975285989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6140669" cy="561467"/>
          </a:xfrm>
        </p:spPr>
        <p:txBody>
          <a:bodyPr/>
          <a:lstStyle/>
          <a:p>
            <a:r>
              <a:rPr lang="en-US" dirty="0"/>
              <a:t>Chatbot Example</a:t>
            </a:r>
          </a:p>
        </p:txBody>
      </p:sp>
    </p:spTree>
    <p:extLst>
      <p:ext uri="{BB962C8B-B14F-4D97-AF65-F5344CB8AC3E}">
        <p14:creationId xmlns:p14="http://schemas.microsoft.com/office/powerpoint/2010/main" val="24156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FFFFFF"/>
      </a:hlink>
      <a:folHlink>
        <a:srgbClr val="FFFFFF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.potx  -  Read-Only" id="{5D087425-6364-43D9-916B-6652F844F6E9}" vid="{E6346ECA-1384-4EFD-B868-216ACA8DAA8A}"/>
    </a:ext>
  </a:extLst>
</a:theme>
</file>

<file path=ppt/theme/theme10.xml><?xml version="1.0" encoding="utf-8"?>
<a:theme xmlns:a="http://schemas.openxmlformats.org/drawingml/2006/main" name="Content Slide - Top Swoop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527BBD"/>
      </a:hlink>
      <a:folHlink>
        <a:srgbClr val="9BAAD1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 - Copy 2" id="{CBA934C1-854B-46A5-AB8F-1FD56AB3559B}" vid="{C534E00D-A73C-4DDD-A779-0B72CB620CE9}"/>
    </a:ext>
  </a:extLst>
</a:theme>
</file>

<file path=ppt/theme/theme11.xml><?xml version="1.0" encoding="utf-8"?>
<a:theme xmlns:a="http://schemas.openxmlformats.org/drawingml/2006/main" name="1_Closing Slide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527BBD"/>
      </a:hlink>
      <a:folHlink>
        <a:srgbClr val="9BAAD1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 - Copy 2" id="{CBA934C1-854B-46A5-AB8F-1FD56AB3559B}" vid="{80081001-B7A3-45CF-A110-8CC0E894C29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ion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.potx  -  Read-Only" id="{5D087425-6364-43D9-916B-6652F844F6E9}" vid="{78182F4A-BB01-4004-BED6-4F8D8CE77FF0}"/>
    </a:ext>
  </a:extLst>
</a:theme>
</file>

<file path=ppt/theme/theme3.xml><?xml version="1.0" encoding="utf-8"?>
<a:theme xmlns:a="http://schemas.openxmlformats.org/drawingml/2006/main" name="Bottom Swoop Design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FFFFFF"/>
      </a:hlink>
      <a:folHlink>
        <a:srgbClr val="FFFFFF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.potx  -  Read-Only" id="{5D087425-6364-43D9-916B-6652F844F6E9}" vid="{D2C19DFD-F52D-4F02-AE06-2ECCA6C50AA1}"/>
    </a:ext>
  </a:extLst>
</a:theme>
</file>

<file path=ppt/theme/theme4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.potx  -  Read-Only" id="{5D087425-6364-43D9-916B-6652F844F6E9}" vid="{29D54C66-3347-4897-8E6D-A7D6F80DFD2D}"/>
    </a:ext>
  </a:extLst>
</a:theme>
</file>

<file path=ppt/theme/theme5.xml><?xml version="1.0" encoding="utf-8"?>
<a:theme xmlns:a="http://schemas.openxmlformats.org/drawingml/2006/main" name="1_Bottom Swoop Design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FFFFFF"/>
      </a:hlink>
      <a:folHlink>
        <a:srgbClr val="FFFFFF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.potx  -  Read-Only" id="{5D087425-6364-43D9-916B-6652F844F6E9}" vid="{D2C19DFD-F52D-4F02-AE06-2ECCA6C50AA1}"/>
    </a:ext>
  </a:extLst>
</a:theme>
</file>

<file path=ppt/theme/theme6.xml><?xml version="1.0" encoding="utf-8"?>
<a:theme xmlns:a="http://schemas.openxmlformats.org/drawingml/2006/main" name="Top Swoop Design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FFFFFF"/>
      </a:hlink>
      <a:folHlink>
        <a:srgbClr val="FFFFFF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.potx  -  Read-Only" id="{5D087425-6364-43D9-916B-6652F844F6E9}" vid="{6E58F7C9-B5CA-45C8-A00C-6E08662091D4}"/>
    </a:ext>
  </a:extLst>
</a:theme>
</file>

<file path=ppt/theme/theme7.xml><?xml version="1.0" encoding="utf-8"?>
<a:theme xmlns:a="http://schemas.openxmlformats.org/drawingml/2006/main" name="Content Slide - Bottom Swoop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527BBD"/>
      </a:hlink>
      <a:folHlink>
        <a:srgbClr val="9BAAD1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 - Copy 2" id="{CBA934C1-854B-46A5-AB8F-1FD56AB3559B}" vid="{B87FE163-7758-4818-94A0-550A25E9F08F}"/>
    </a:ext>
  </a:extLst>
</a:theme>
</file>

<file path=ppt/theme/theme8.xml><?xml version="1.0" encoding="utf-8"?>
<a:theme xmlns:a="http://schemas.openxmlformats.org/drawingml/2006/main" name="1_TItle Slide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527BBD"/>
      </a:hlink>
      <a:folHlink>
        <a:srgbClr val="9BAAD1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 - Copy 2" id="{CBA934C1-854B-46A5-AB8F-1FD56AB3559B}" vid="{413C101F-EF97-42E3-8478-BF0D8903AA95}"/>
    </a:ext>
  </a:extLst>
</a:theme>
</file>

<file path=ppt/theme/theme9.xml><?xml version="1.0" encoding="utf-8"?>
<a:theme xmlns:a="http://schemas.openxmlformats.org/drawingml/2006/main" name="1_Section Title Slide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527BBD"/>
      </a:hlink>
      <a:folHlink>
        <a:srgbClr val="9BAAD1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 - Copy 2" id="{CBA934C1-854B-46A5-AB8F-1FD56AB3559B}" vid="{E6494B0F-46B0-4F62-98B7-C7A7EB845F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25277A8A8BA4EA5CE8B73928EB221" ma:contentTypeVersion="23" ma:contentTypeDescription="Create a new document." ma:contentTypeScope="" ma:versionID="6fa03d2e7c8a265d2c8c5888a580d276">
  <xsd:schema xmlns:xsd="http://www.w3.org/2001/XMLSchema" xmlns:xs="http://www.w3.org/2001/XMLSchema" xmlns:p="http://schemas.microsoft.com/office/2006/metadata/properties" xmlns:ns1="http://schemas.microsoft.com/sharepoint/v3" xmlns:ns2="bffb2a7c-0eec-4093-8338-7b4a43517886" xmlns:ns3="57241129-d72e-4544-bf6a-875a5dc8892c" targetNamespace="http://schemas.microsoft.com/office/2006/metadata/properties" ma:root="true" ma:fieldsID="853cd7620fabe7ffd61bb80ac518a173" ns1:_="" ns2:_="" ns3:_="">
    <xsd:import namespace="http://schemas.microsoft.com/sharepoint/v3"/>
    <xsd:import namespace="bffb2a7c-0eec-4093-8338-7b4a43517886"/>
    <xsd:import namespace="57241129-d72e-4544-bf6a-875a5dc889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Key_x0020_Info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b2a7c-0eec-4093-8338-7b4a43517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Key_x0020_Info" ma:index="18" nillable="true" ma:displayName="Key Info" ma:default="0" ma:description="Frequently needed project info" ma:internalName="Key_x0020_Info">
      <xsd:simpleType>
        <xsd:restriction base="dms:Boolea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41129-d72e-4544-bf6a-875a5dc889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a507aad-a2b7-45b3-9cca-6abf33ccc076}" ma:internalName="TaxCatchAll" ma:showField="CatchAllData" ma:web="57241129-d72e-4544-bf6a-875a5dc889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ey_x0020_Info xmlns="bffb2a7c-0eec-4093-8338-7b4a43517886">false</Key_x0020_Info>
    <_ip_UnifiedCompliancePolicyProperties xmlns="http://schemas.microsoft.com/sharepoint/v3" xsi:nil="true"/>
    <lcf76f155ced4ddcb4097134ff3c332f xmlns="bffb2a7c-0eec-4093-8338-7b4a43517886">
      <Terms xmlns="http://schemas.microsoft.com/office/infopath/2007/PartnerControls"/>
    </lcf76f155ced4ddcb4097134ff3c332f>
    <TaxCatchAll xmlns="57241129-d72e-4544-bf6a-875a5dc8892c" xsi:nil="true"/>
  </documentManagement>
</p:properties>
</file>

<file path=customXml/itemProps1.xml><?xml version="1.0" encoding="utf-8"?>
<ds:datastoreItem xmlns:ds="http://schemas.openxmlformats.org/officeDocument/2006/customXml" ds:itemID="{94DDC871-0E1B-43A6-96D9-0CDD942CA68C}"/>
</file>

<file path=customXml/itemProps2.xml><?xml version="1.0" encoding="utf-8"?>
<ds:datastoreItem xmlns:ds="http://schemas.openxmlformats.org/officeDocument/2006/customXml" ds:itemID="{AF119525-1266-4949-B9AE-9D3EB0663C96}"/>
</file>

<file path=customXml/itemProps3.xml><?xml version="1.0" encoding="utf-8"?>
<ds:datastoreItem xmlns:ds="http://schemas.openxmlformats.org/officeDocument/2006/customXml" ds:itemID="{2F551276-2B58-4011-901C-B3D18AD8B7E5}"/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1052</Words>
  <Application>Microsoft Macintosh PowerPoint</Application>
  <PresentationFormat>Widescreen</PresentationFormat>
  <Paragraphs>130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Aptos</vt:lpstr>
      <vt:lpstr>Arial</vt:lpstr>
      <vt:lpstr>Arial Black</vt:lpstr>
      <vt:lpstr>TItle Slide</vt:lpstr>
      <vt:lpstr>Section Title Slide</vt:lpstr>
      <vt:lpstr>Bottom Swoop Design</vt:lpstr>
      <vt:lpstr>Closing Slide</vt:lpstr>
      <vt:lpstr>1_Bottom Swoop Design</vt:lpstr>
      <vt:lpstr>Top Swoop Design</vt:lpstr>
      <vt:lpstr>Content Slide - Bottom Swoop</vt:lpstr>
      <vt:lpstr>1_TItle Slide</vt:lpstr>
      <vt:lpstr>1_Section Title Slide</vt:lpstr>
      <vt:lpstr>Content Slide - Top Swoop</vt:lpstr>
      <vt:lpstr>1_Closing Slide</vt:lpstr>
      <vt:lpstr>AI-Driven Chatbots</vt:lpstr>
      <vt:lpstr>The Value of NCDIT AI Chatbot Service</vt:lpstr>
      <vt:lpstr>How it Works: Tailoring Content for Each Agency</vt:lpstr>
      <vt:lpstr>Key Technologies: RAG, OpenAI, and Zammo</vt:lpstr>
      <vt:lpstr>Prompt Created</vt:lpstr>
      <vt:lpstr>Using a Wrapper to Manage Responses</vt:lpstr>
      <vt:lpstr>Relevant Info? : Preventing Hallucination</vt:lpstr>
      <vt:lpstr>Response Valid? : Ensuring Grounding</vt:lpstr>
      <vt:lpstr>Chatbot Example</vt:lpstr>
      <vt:lpstr>Privacy and Compliance Considerations</vt:lpstr>
      <vt:lpstr>Benefits Recap and Summary</vt:lpstr>
      <vt:lpstr>Closing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Warren, Jer</dc:creator>
  <cp:lastModifiedBy>Talanker, Yelena S</cp:lastModifiedBy>
  <cp:revision>6</cp:revision>
  <dcterms:created xsi:type="dcterms:W3CDTF">2023-10-24T17:14:19Z</dcterms:created>
  <dcterms:modified xsi:type="dcterms:W3CDTF">2024-11-18T23:29:23Z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0x0101006C125277A8A8BA4EA5CE8B73928EB221</vt:lpwstr>
  </property>
</Properties>
</file>