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5.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notesSlides/notesSlide1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9" r:id="rId4"/>
    <p:sldMasterId id="2147483693" r:id="rId5"/>
    <p:sldMasterId id="2147483699" r:id="rId6"/>
    <p:sldMasterId id="2147483722" r:id="rId7"/>
    <p:sldMasterId id="2147483725" r:id="rId8"/>
    <p:sldMasterId id="2147483727" r:id="rId9"/>
    <p:sldMasterId id="2147483729" r:id="rId10"/>
    <p:sldMasterId id="2147483733" r:id="rId11"/>
  </p:sldMasterIdLst>
  <p:notesMasterIdLst>
    <p:notesMasterId r:id="rId50"/>
  </p:notesMasterIdLst>
  <p:sldIdLst>
    <p:sldId id="256" r:id="rId12"/>
    <p:sldId id="318" r:id="rId13"/>
    <p:sldId id="304" r:id="rId14"/>
    <p:sldId id="305" r:id="rId15"/>
    <p:sldId id="307" r:id="rId16"/>
    <p:sldId id="309" r:id="rId17"/>
    <p:sldId id="311" r:id="rId18"/>
    <p:sldId id="310" r:id="rId19"/>
    <p:sldId id="312" r:id="rId20"/>
    <p:sldId id="314" r:id="rId21"/>
    <p:sldId id="269" r:id="rId22"/>
    <p:sldId id="315" r:id="rId23"/>
    <p:sldId id="316" r:id="rId24"/>
    <p:sldId id="317" r:id="rId25"/>
    <p:sldId id="313" r:id="rId26"/>
    <p:sldId id="319" r:id="rId27"/>
    <p:sldId id="320" r:id="rId28"/>
    <p:sldId id="322" r:id="rId29"/>
    <p:sldId id="321"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9" r:id="rId46"/>
    <p:sldId id="340" r:id="rId47"/>
    <p:sldId id="338" r:id="rId48"/>
    <p:sldId id="34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my Hepler" id="{20284F7B-4051-487C-937F-F6A8BE8C31CC}">
          <p14:sldIdLst>
            <p14:sldId id="256"/>
            <p14:sldId id="318"/>
            <p14:sldId id="304"/>
            <p14:sldId id="305"/>
            <p14:sldId id="307"/>
            <p14:sldId id="309"/>
            <p14:sldId id="311"/>
            <p14:sldId id="310"/>
            <p14:sldId id="312"/>
            <p14:sldId id="314"/>
            <p14:sldId id="269"/>
            <p14:sldId id="315"/>
            <p14:sldId id="316"/>
            <p14:sldId id="317"/>
            <p14:sldId id="313"/>
            <p14:sldId id="319"/>
            <p14:sldId id="320"/>
            <p14:sldId id="322"/>
            <p14:sldId id="321"/>
            <p14:sldId id="323"/>
            <p14:sldId id="324"/>
            <p14:sldId id="325"/>
            <p14:sldId id="326"/>
            <p14:sldId id="327"/>
            <p14:sldId id="328"/>
            <p14:sldId id="329"/>
            <p14:sldId id="330"/>
            <p14:sldId id="331"/>
            <p14:sldId id="332"/>
            <p14:sldId id="333"/>
            <p14:sldId id="334"/>
            <p14:sldId id="335"/>
            <p14:sldId id="336"/>
            <p14:sldId id="337"/>
            <p14:sldId id="339"/>
            <p14:sldId id="340"/>
            <p14:sldId id="338"/>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96935-4566-4D68-BD3F-3DA04E2F26D9}" v="413" dt="2024-11-15T15:30:48.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63" autoAdjust="0"/>
  </p:normalViewPr>
  <p:slideViewPr>
    <p:cSldViewPr snapToGrid="0">
      <p:cViewPr varScale="1">
        <p:scale>
          <a:sx n="109" d="100"/>
          <a:sy n="109" d="100"/>
        </p:scale>
        <p:origin x="216" y="200"/>
      </p:cViewPr>
      <p:guideLst/>
    </p:cSldViewPr>
  </p:slideViewPr>
  <p:outlineViewPr>
    <p:cViewPr>
      <p:scale>
        <a:sx n="33" d="100"/>
        <a:sy n="33" d="100"/>
      </p:scale>
      <p:origin x="0" y="-353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C514E-111F-4ECB-9F3A-71FBD2D85AF4}" type="datetimeFigureOut">
              <a:rPr lang="en-US" smtClean="0"/>
              <a:t>11/18/24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DE7A9-5C2D-4CBD-BC94-3B5F8F93AD13}" type="slidenum">
              <a:rPr lang="en-US" smtClean="0"/>
              <a:t>‹#›</a:t>
            </a:fld>
            <a:endParaRPr lang="en-US"/>
          </a:p>
        </p:txBody>
      </p:sp>
    </p:spTree>
    <p:extLst>
      <p:ext uri="{BB962C8B-B14F-4D97-AF65-F5344CB8AC3E}">
        <p14:creationId xmlns:p14="http://schemas.microsoft.com/office/powerpoint/2010/main" val="23225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cfr.gov/current/title-28/section-35.16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3.org/TR/UNDERSTANDING-WCAG20/meaning-located.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5051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archived town meeting minutes from 2011 might be covered by an exception to conform to WCAG 2.1 Level AA. But if a person with low vision, for example, requests an accessible version, then the town would still need to address the person's request under its existing effective communication obligations in </a:t>
            </a:r>
            <a:r>
              <a:rPr lang="en-US" dirty="0">
                <a:hlinkClick r:id="rId3"/>
              </a:rPr>
              <a:t>28 CFR 35.160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1939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771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9179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079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0387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2853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012B3A"/>
                </a:solidFill>
                <a:effectLst/>
                <a:latin typeface="Montserrat" panose="020F0502020204030204" pitchFamily="34" charset="0"/>
              </a:rPr>
              <a:t>Use abbreviations carefully. </a:t>
            </a:r>
            <a:r>
              <a:rPr lang="en-US" b="0" i="0" u="none" strike="noStrike" dirty="0">
                <a:solidFill>
                  <a:srgbClr val="0E78E4"/>
                </a:solidFill>
                <a:effectLst/>
                <a:latin typeface="Montserrat" panose="020F0502020204030204" pitchFamily="34" charset="0"/>
                <a:hlinkClick r:id="rId3"/>
              </a:rPr>
              <a:t>Abbreviations can be confusing</a:t>
            </a:r>
            <a:r>
              <a:rPr lang="en-US" b="0" i="0" dirty="0">
                <a:solidFill>
                  <a:srgbClr val="012B3A"/>
                </a:solidFill>
                <a:effectLst/>
                <a:latin typeface="Montserrat" panose="020F0502020204030204" pitchFamily="34" charset="0"/>
              </a:rPr>
              <a:t> to some readers. To avoid causing tools to read abbreviations as one word, add periods or spaces in between (like </a:t>
            </a:r>
            <a:r>
              <a:rPr lang="en-US" b="0" i="0" dirty="0" err="1">
                <a:solidFill>
                  <a:srgbClr val="012B3A"/>
                </a:solidFill>
                <a:effectLst/>
                <a:latin typeface="Montserrat" panose="020F0502020204030204" pitchFamily="34" charset="0"/>
              </a:rPr>
              <a:t>t.h.i.s</a:t>
            </a:r>
            <a:r>
              <a:rPr lang="en-US" b="0" i="0" dirty="0">
                <a:solidFill>
                  <a:srgbClr val="012B3A"/>
                </a:solidFill>
                <a:effectLst/>
                <a:latin typeface="Montserrat" panose="020F0502020204030204" pitchFamily="34" charset="0"/>
              </a:rPr>
              <a:t>.).</a:t>
            </a:r>
          </a:p>
          <a:p>
            <a:pPr algn="l">
              <a:buFont typeface="Arial" panose="020B0604020202020204" pitchFamily="34" charset="0"/>
              <a:buChar char="•"/>
            </a:pPr>
            <a:r>
              <a:rPr lang="en-US" b="1" i="0" dirty="0" err="1">
                <a:solidFill>
                  <a:srgbClr val="012B3A"/>
                </a:solidFill>
                <a:effectLst/>
                <a:latin typeface="Montserrat" panose="020F0502020204030204" pitchFamily="34" charset="0"/>
              </a:rPr>
              <a:t>nO</a:t>
            </a:r>
            <a:r>
              <a:rPr lang="en-US" b="1" i="0" dirty="0">
                <a:solidFill>
                  <a:srgbClr val="012B3A"/>
                </a:solidFill>
                <a:effectLst/>
                <a:latin typeface="Montserrat" panose="020F0502020204030204" pitchFamily="34" charset="0"/>
              </a:rPr>
              <a:t> </a:t>
            </a:r>
            <a:r>
              <a:rPr lang="en-US" b="1" i="0" dirty="0" err="1">
                <a:solidFill>
                  <a:srgbClr val="012B3A"/>
                </a:solidFill>
                <a:effectLst/>
                <a:latin typeface="Montserrat" panose="020F0502020204030204" pitchFamily="34" charset="0"/>
              </a:rPr>
              <a:t>aLtErNaTiNg</a:t>
            </a:r>
            <a:r>
              <a:rPr lang="en-US" b="1" i="0" dirty="0">
                <a:solidFill>
                  <a:srgbClr val="012B3A"/>
                </a:solidFill>
                <a:effectLst/>
                <a:latin typeface="Montserrat" panose="020F0502020204030204" pitchFamily="34" charset="0"/>
              </a:rPr>
              <a:t> </a:t>
            </a:r>
            <a:r>
              <a:rPr lang="en-US" b="1" i="0" dirty="0" err="1">
                <a:solidFill>
                  <a:srgbClr val="012B3A"/>
                </a:solidFill>
                <a:effectLst/>
                <a:latin typeface="Montserrat" panose="020F0502020204030204" pitchFamily="34" charset="0"/>
              </a:rPr>
              <a:t>cApS</a:t>
            </a:r>
            <a:r>
              <a:rPr lang="en-US" b="1" i="0" dirty="0">
                <a:solidFill>
                  <a:srgbClr val="012B3A"/>
                </a:solidFill>
                <a:effectLst/>
                <a:latin typeface="Montserrat" panose="020F0502020204030204" pitchFamily="34" charset="0"/>
              </a:rPr>
              <a:t> or ALL CAPS.</a:t>
            </a:r>
            <a:r>
              <a:rPr lang="en-US" b="0" i="0" dirty="0">
                <a:solidFill>
                  <a:srgbClr val="012B3A"/>
                </a:solidFill>
                <a:effectLst/>
                <a:latin typeface="Montserrat" panose="020F0502020204030204" pitchFamily="34" charset="0"/>
              </a:rPr>
              <a:t> This reads as gibberish for screen readers. </a:t>
            </a:r>
          </a:p>
          <a:p>
            <a:pPr algn="l">
              <a:buFont typeface="Arial" panose="020B0604020202020204" pitchFamily="34" charset="0"/>
              <a:buChar char="•"/>
            </a:pPr>
            <a:r>
              <a:rPr lang="en-US" b="1" i="0" dirty="0">
                <a:solidFill>
                  <a:srgbClr val="012B3A"/>
                </a:solidFill>
                <a:effectLst/>
                <a:latin typeface="Montserrat" panose="020F0502020204030204" pitchFamily="34" charset="0"/>
              </a:rPr>
              <a:t>Don’t replace letters with aster*</a:t>
            </a:r>
            <a:r>
              <a:rPr lang="en-US" b="1" i="0" dirty="0" err="1">
                <a:solidFill>
                  <a:srgbClr val="012B3A"/>
                </a:solidFill>
                <a:effectLst/>
                <a:latin typeface="Montserrat" panose="020F0502020204030204" pitchFamily="34" charset="0"/>
              </a:rPr>
              <a:t>sks</a:t>
            </a:r>
            <a:r>
              <a:rPr lang="en-US" b="1" i="0" dirty="0">
                <a:solidFill>
                  <a:srgbClr val="012B3A"/>
                </a:solidFill>
                <a:effectLst/>
                <a:latin typeface="Montserrat" panose="020F0502020204030204" pitchFamily="34" charset="0"/>
              </a:rPr>
              <a:t>.</a:t>
            </a:r>
            <a:r>
              <a:rPr lang="en-US" b="0" i="0" dirty="0">
                <a:solidFill>
                  <a:srgbClr val="012B3A"/>
                </a:solidFill>
                <a:effectLst/>
                <a:latin typeface="Montserrat" panose="020F0502020204030204" pitchFamily="34" charset="0"/>
              </a:rPr>
              <a:t> This interrupts the flow for screen readers.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9478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Avoid typing several emoji in a row as that can be annoying to users of screen readers</a:t>
            </a:r>
          </a:p>
          <a:p>
            <a:pPr algn="l">
              <a:buFont typeface="Arial" panose="020B0604020202020204" pitchFamily="34" charset="0"/>
              <a:buChar char="•"/>
            </a:pPr>
            <a:r>
              <a:rPr lang="en-US" b="0" i="0" dirty="0">
                <a:solidFill>
                  <a:srgbClr val="000000"/>
                </a:solidFill>
                <a:effectLst/>
                <a:latin typeface="verdana" panose="020B0604030504040204" pitchFamily="34" charset="0"/>
              </a:rPr>
              <a:t>Never use emojis to replace words as it will make your content inaccessible.</a:t>
            </a:r>
          </a:p>
          <a:p>
            <a:pPr marL="742950" lvl="1" indent="-285750" algn="l">
              <a:buFont typeface="Arial" panose="020B0604020202020204" pitchFamily="34" charset="0"/>
              <a:buChar char="•"/>
            </a:pPr>
            <a:r>
              <a:rPr lang="en-US" b="0" i="0" dirty="0">
                <a:solidFill>
                  <a:srgbClr val="000000"/>
                </a:solidFill>
                <a:effectLst/>
                <a:latin typeface="verdana" panose="020B0604030504040204" pitchFamily="34" charset="0"/>
              </a:rPr>
              <a:t>You cannot be sure people will interpret the emoji as you intended.</a:t>
            </a:r>
          </a:p>
          <a:p>
            <a:pPr marL="742950" lvl="1" indent="-285750" algn="l">
              <a:buFont typeface="Arial" panose="020B0604020202020204" pitchFamily="34" charset="0"/>
              <a:buChar char="•"/>
            </a:pPr>
            <a:r>
              <a:rPr lang="en-US" b="0" i="0" dirty="0">
                <a:solidFill>
                  <a:srgbClr val="000000"/>
                </a:solidFill>
                <a:effectLst/>
                <a:latin typeface="verdana" panose="020B0604030504040204" pitchFamily="34" charset="0"/>
              </a:rPr>
              <a:t>The alt text descriptions used by screen readers may not match your meaning of the emoji.</a:t>
            </a:r>
          </a:p>
          <a:p>
            <a:pPr marL="742950" lvl="1" indent="-285750" algn="l">
              <a:buFont typeface="Arial" panose="020B0604020202020204" pitchFamily="34" charset="0"/>
              <a:buChar char="•"/>
            </a:pPr>
            <a:r>
              <a:rPr lang="en-US" b="0" i="0" dirty="0">
                <a:solidFill>
                  <a:srgbClr val="000000"/>
                </a:solidFill>
                <a:effectLst/>
                <a:latin typeface="verdana" panose="020B0604030504040204" pitchFamily="34" charset="0"/>
              </a:rPr>
              <a:t>Using emoji instead of words, increases cognitive load for everyone.</a:t>
            </a:r>
            <a:br>
              <a:rPr lang="en-US" b="0" i="0" dirty="0">
                <a:solidFill>
                  <a:srgbClr val="000000"/>
                </a:solidFill>
                <a:effectLst/>
                <a:latin typeface="verdana" panose="020B0604030504040204" pitchFamily="34" charset="0"/>
              </a:rPr>
            </a:br>
            <a:endParaRPr lang="en-US" b="0" i="0" dirty="0">
              <a:solidFill>
                <a:srgbClr val="000000"/>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Emojis have built-in alt text descriptions and will be parsed as text by a screen reader.</a:t>
            </a:r>
          </a:p>
          <a:p>
            <a:pPr algn="l">
              <a:buFont typeface="Arial" panose="020B0604020202020204" pitchFamily="34" charset="0"/>
              <a:buChar char="•"/>
            </a:pPr>
            <a:r>
              <a:rPr lang="en-US" b="0" i="0" dirty="0">
                <a:solidFill>
                  <a:srgbClr val="000000"/>
                </a:solidFill>
                <a:effectLst/>
                <a:latin typeface="verdana" panose="020B0604030504040204" pitchFamily="34" charset="0"/>
              </a:rPr>
              <a:t>Emoticons are manipulated punctuation marks and will be read out as punctuation marks.</a:t>
            </a:r>
          </a:p>
          <a:p>
            <a:pPr algn="l">
              <a:buFont typeface="Arial" panose="020B0604020202020204" pitchFamily="34" charset="0"/>
              <a:buChar char="•"/>
            </a:pPr>
            <a:endParaRPr lang="en-US" b="0" i="0" dirty="0">
              <a:solidFill>
                <a:srgbClr val="000000"/>
              </a:solidFill>
              <a:effectLst/>
              <a:latin typeface="verdana" panose="020B0604030504040204" pitchFamily="34" charset="0"/>
            </a:endParaRPr>
          </a:p>
          <a:p>
            <a:pPr algn="l">
              <a:buFont typeface="Arial" panose="020B0604020202020204" pitchFamily="34" charset="0"/>
              <a:buChar char="•"/>
            </a:pPr>
            <a:r>
              <a:rPr lang="en-US" b="0" i="0" dirty="0">
                <a:solidFill>
                  <a:srgbClr val="E7E9EA"/>
                </a:solidFill>
                <a:effectLst/>
                <a:latin typeface="TwitterChirp"/>
              </a:rPr>
              <a:t>if you use the clapping hands emoji between every word for emphasis, screen reader users will hear "clapping hands" after each word. This is true for any emoji. This will be distracting, annoying, and disorienting. The message you're trying to emphasize will likely be lost.</a:t>
            </a:r>
            <a:endParaRPr lang="en-US" b="0" i="0" dirty="0">
              <a:solidFill>
                <a:srgbClr val="000000"/>
              </a:solidFill>
              <a:effectLst/>
              <a:latin typeface="verdana" panose="020B0604030504040204" pitchFamily="34" charset="0"/>
            </a:endParaRPr>
          </a:p>
          <a:p>
            <a:pPr marL="285750" lvl="0" indent="-285750" algn="l">
              <a:buFont typeface="Arial" panose="020B0604020202020204" pitchFamily="34" charset="0"/>
              <a:buChar char="•"/>
            </a:pPr>
            <a:endParaRPr lang="en-US" b="0" i="0" dirty="0">
              <a:solidFill>
                <a:srgbClr val="000000"/>
              </a:solidFill>
              <a:effectLst/>
              <a:latin typeface="verdana" panose="020B0604030504040204" pitchFamily="34" charset="0"/>
            </a:endParaRPr>
          </a:p>
          <a:p>
            <a:pPr algn="l"/>
            <a:r>
              <a:rPr lang="en-US" b="0" i="0" dirty="0">
                <a:solidFill>
                  <a:srgbClr val="012B3A"/>
                </a:solidFill>
                <a:effectLst/>
                <a:latin typeface="Montserrat" pitchFamily="2" charset="77"/>
              </a:rPr>
              <a:t>Memes can be even worse. Often, they are created as text overlays on images. Even if the meme includes alt text, it may be hard to describe the punchline through text alone.</a:t>
            </a: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107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72390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8935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8515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140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426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6865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462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78 success criteria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0135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district governments: </a:t>
            </a:r>
            <a:endParaRPr lang="en-US" b="0" i="0" dirty="0">
              <a:solidFill>
                <a:srgbClr val="000000"/>
              </a:solidFill>
              <a:effectLst/>
              <a:latin typeface="Roboto" panose="020F0502020204030204" pitchFamily="34" charset="0"/>
            </a:endParaRPr>
          </a:p>
          <a:p>
            <a:r>
              <a:rPr lang="en-US" b="0" i="0" dirty="0">
                <a:solidFill>
                  <a:srgbClr val="000000"/>
                </a:solidFill>
                <a:effectLst/>
                <a:latin typeface="Roboto" panose="020F0502020204030204" pitchFamily="34" charset="0"/>
              </a:rPr>
              <a:t>Organized local entities (other than counties, municipalities, townships, or school districts) authorized by state law to provide specific designated functions that qualify as separate governments; such as districts, authorities, boards, and commissions.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7391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E2E2A"/>
                </a:solidFill>
                <a:effectLst/>
                <a:latin typeface="Public Sans Web"/>
              </a:rPr>
              <a:t>Example:</a:t>
            </a:r>
            <a:r>
              <a:rPr lang="en-US" b="0" i="0" dirty="0">
                <a:solidFill>
                  <a:srgbClr val="2E2E2A"/>
                </a:solidFill>
                <a:effectLst/>
                <a:latin typeface="Public Sans Web"/>
              </a:rPr>
              <a:t> A water quality report from 1998 that a state has stored in an “archive” section of its website and has not updated would probably fall under the exception.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6266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4240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7138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9B976787-2BE7-C144-D8CF-B021972A5372}"/>
              </a:ext>
            </a:extLst>
          </p:cNvPr>
          <p:cNvSpPr>
            <a:spLocks noGrp="1" noRot="1" noMove="1" noResize="1" noEditPoints="1" noAdjustHandles="1" noChangeArrowheads="1" noChangeShapeType="1"/>
          </p:cNvSpPr>
          <p:nvPr>
            <p:ph type="ctrTitle" hasCustomPrompt="1"/>
          </p:nvPr>
        </p:nvSpPr>
        <p:spPr>
          <a:xfrm>
            <a:off x="855345" y="644886"/>
            <a:ext cx="7949184" cy="2612969"/>
          </a:xfrm>
          <a:prstGeom prst="rect">
            <a:avLst/>
          </a:prstGeom>
        </p:spPr>
        <p:txBody>
          <a:bodyPr anchor="b">
            <a:normAutofit/>
          </a:bodyPr>
          <a:lstStyle>
            <a:lvl1pPr algn="l">
              <a:defRPr sz="4000"/>
            </a:lvl1pPr>
          </a:lstStyle>
          <a:p>
            <a:r>
              <a:rPr lang="en-US" dirty="0"/>
              <a:t>Title of Presentation</a:t>
            </a:r>
          </a:p>
        </p:txBody>
      </p:sp>
      <p:sp>
        <p:nvSpPr>
          <p:cNvPr id="3" name="Presenter Information">
            <a:extLst>
              <a:ext uri="{FF2B5EF4-FFF2-40B4-BE49-F238E27FC236}">
                <a16:creationId xmlns:a16="http://schemas.microsoft.com/office/drawing/2014/main" id="{A74736C8-50CA-C92A-4B98-8C94701A21A5}"/>
              </a:ext>
            </a:extLst>
          </p:cNvPr>
          <p:cNvSpPr>
            <a:spLocks noGrp="1" noRot="1" noMove="1" noResize="1" noEditPoints="1" noAdjustHandles="1" noChangeArrowheads="1" noChangeShapeType="1"/>
          </p:cNvSpPr>
          <p:nvPr>
            <p:ph type="subTitle" idx="1" hasCustomPrompt="1"/>
          </p:nvPr>
        </p:nvSpPr>
        <p:spPr>
          <a:xfrm>
            <a:off x="855345" y="3327470"/>
            <a:ext cx="7949184" cy="2515057"/>
          </a:xfrm>
          <a:prstGeom prst="rect">
            <a:avLst/>
          </a:prstGeom>
        </p:spPr>
        <p:txBody>
          <a:bodyPr>
            <a:normAutofit/>
          </a:bodyPr>
          <a:lstStyle>
            <a:lvl1pPr marL="0" indent="0" algn="l">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br>
              <a:rPr lang="en-US" dirty="0"/>
            </a:br>
            <a:r>
              <a:rPr lang="en-US" dirty="0"/>
              <a:t>Division or Program</a:t>
            </a:r>
            <a:br>
              <a:rPr lang="en-US" dirty="0"/>
            </a:br>
            <a:br>
              <a:rPr lang="en-US" dirty="0"/>
            </a:br>
            <a:r>
              <a:rPr lang="en-US" dirty="0"/>
              <a:t>Month XX, 20XX</a:t>
            </a:r>
          </a:p>
        </p:txBody>
      </p:sp>
    </p:spTree>
    <p:extLst>
      <p:ext uri="{BB962C8B-B14F-4D97-AF65-F5344CB8AC3E}">
        <p14:creationId xmlns:p14="http://schemas.microsoft.com/office/powerpoint/2010/main" val="38164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15319A6-E1B6-41FB-FD24-4D867067E938}"/>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3" name="Content Placeholder">
            <a:extLst>
              <a:ext uri="{FF2B5EF4-FFF2-40B4-BE49-F238E27FC236}">
                <a16:creationId xmlns:a16="http://schemas.microsoft.com/office/drawing/2014/main" id="{E7F560D4-EF1E-E0CF-2B8D-174BBCEF679A}"/>
              </a:ext>
            </a:extLst>
          </p:cNvPr>
          <p:cNvSpPr>
            <a:spLocks noGrp="1"/>
          </p:cNvSpPr>
          <p:nvPr>
            <p:ph idx="1"/>
          </p:nvPr>
        </p:nvSpPr>
        <p:spPr>
          <a:xfrm>
            <a:off x="838200" y="1243584"/>
            <a:ext cx="5074920" cy="4736592"/>
          </a:xfrm>
        </p:spPr>
        <p:txBody>
          <a:bodyPr>
            <a:noAutofit/>
          </a:bodyPr>
          <a:lstStyle>
            <a:lvl1pPr marL="225425" indent="-225425">
              <a:spcBef>
                <a:spcPts val="0"/>
              </a:spcBef>
              <a:buFont typeface="Arial" panose="020B0604020202020204" pitchFamily="34" charset="0"/>
              <a:buChar char="•"/>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a:extLst>
              <a:ext uri="{FF2B5EF4-FFF2-40B4-BE49-F238E27FC236}">
                <a16:creationId xmlns:a16="http://schemas.microsoft.com/office/drawing/2014/main" id="{401BF321-0293-330F-CD60-11EE55D17FE2}"/>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a:p>
        </p:txBody>
      </p:sp>
    </p:spTree>
    <p:extLst>
      <p:ext uri="{BB962C8B-B14F-4D97-AF65-F5344CB8AC3E}">
        <p14:creationId xmlns:p14="http://schemas.microsoft.com/office/powerpoint/2010/main" val="4047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2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0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84B7E651-DEF9-91D5-65B1-782A6404DBD3}"/>
              </a:ext>
            </a:extLst>
          </p:cNvPr>
          <p:cNvSpPr>
            <a:spLocks noGrp="1"/>
          </p:cNvSpPr>
          <p:nvPr>
            <p:ph type="title" hasCustomPrompt="1"/>
          </p:nvPr>
        </p:nvSpPr>
        <p:spPr>
          <a:xfrm>
            <a:off x="838200" y="499237"/>
            <a:ext cx="10515600" cy="561467"/>
          </a:xfrm>
        </p:spPr>
        <p:txBody>
          <a:bodyPr/>
          <a:lstStyle>
            <a:lvl1pPr>
              <a:defRPr/>
            </a:lvl1pPr>
          </a:lstStyle>
          <a:p>
            <a:r>
              <a:rPr lang="en-US"/>
              <a:t>Click to Edit Slide Title</a:t>
            </a:r>
          </a:p>
        </p:txBody>
      </p:sp>
      <p:sp>
        <p:nvSpPr>
          <p:cNvPr id="9" name="Text Placeholder 1">
            <a:extLst>
              <a:ext uri="{FF2B5EF4-FFF2-40B4-BE49-F238E27FC236}">
                <a16:creationId xmlns:a16="http://schemas.microsoft.com/office/drawing/2014/main" id="{33260D9E-FE41-BC92-B4A8-439A7B0DD025}"/>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33BD879-3291-5EA2-5D6E-456679E2F48F}"/>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473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7B2E810E-E32D-7257-7DB8-DBA22334042D}"/>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8" name="Content Placeholder">
            <a:extLst>
              <a:ext uri="{FF2B5EF4-FFF2-40B4-BE49-F238E27FC236}">
                <a16:creationId xmlns:a16="http://schemas.microsoft.com/office/drawing/2014/main" id="{460816FC-561A-4B36-80FE-3FFDAAA42A1B}"/>
              </a:ext>
            </a:extLst>
          </p:cNvPr>
          <p:cNvSpPr>
            <a:spLocks noGrp="1"/>
          </p:cNvSpPr>
          <p:nvPr>
            <p:ph idx="1"/>
          </p:nvPr>
        </p:nvSpPr>
        <p:spPr>
          <a:xfrm>
            <a:off x="838518" y="1243584"/>
            <a:ext cx="5074920" cy="4736592"/>
          </a:xfrm>
        </p:spPr>
        <p:txBody>
          <a:bodyPr>
            <a:noAutofit/>
          </a:bodyPr>
          <a:lstStyle>
            <a:lvl1pPr marL="225425" indent="-225425">
              <a:lnSpc>
                <a:spcPct val="100000"/>
              </a:lnSpc>
              <a:spcBef>
                <a:spcPts val="600"/>
              </a:spcBef>
              <a:spcAft>
                <a:spcPts val="600"/>
              </a:spcAft>
              <a:buFont typeface="Arial" panose="020B0604020202020204" pitchFamily="34" charset="0"/>
              <a:buChar char="•"/>
              <a:defRPr sz="2800"/>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a:extLst>
              <a:ext uri="{FF2B5EF4-FFF2-40B4-BE49-F238E27FC236}">
                <a16:creationId xmlns:a16="http://schemas.microsoft.com/office/drawing/2014/main" id="{9C8D1CF6-FCA9-2239-642B-3BFAFC0D9D14}"/>
              </a:ext>
            </a:extLst>
          </p:cNvPr>
          <p:cNvSpPr>
            <a:spLocks noGrp="1"/>
          </p:cNvSpPr>
          <p:nvPr>
            <p:ph type="pic" sz="quarter" idx="10"/>
          </p:nvPr>
        </p:nvSpPr>
        <p:spPr>
          <a:xfrm>
            <a:off x="6278563" y="1243583"/>
            <a:ext cx="5075237" cy="4736591"/>
          </a:xfrm>
        </p:spPr>
        <p:txBody>
          <a:bodyPr/>
          <a:lstStyle>
            <a:lvl1pPr marL="0" indent="0">
              <a:buNone/>
              <a:defRPr/>
            </a:lvl1pPr>
          </a:lstStyle>
          <a:p>
            <a:endParaRPr lang="en-US"/>
          </a:p>
        </p:txBody>
      </p:sp>
    </p:spTree>
    <p:extLst>
      <p:ext uri="{BB962C8B-B14F-4D97-AF65-F5344CB8AC3E}">
        <p14:creationId xmlns:p14="http://schemas.microsoft.com/office/powerpoint/2010/main" val="133401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146DA132-664A-C2AD-7C4B-BB39E098A03F}"/>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4" name="Content Placeholder">
            <a:extLst>
              <a:ext uri="{FF2B5EF4-FFF2-40B4-BE49-F238E27FC236}">
                <a16:creationId xmlns:a16="http://schemas.microsoft.com/office/drawing/2014/main" id="{9136033F-46D1-983B-67AE-A73FE7159C5C}"/>
              </a:ext>
            </a:extLst>
          </p:cNvPr>
          <p:cNvSpPr>
            <a:spLocks noGrp="1"/>
          </p:cNvSpPr>
          <p:nvPr>
            <p:ph idx="1"/>
          </p:nvPr>
        </p:nvSpPr>
        <p:spPr>
          <a:xfrm>
            <a:off x="838200" y="1243584"/>
            <a:ext cx="5074920" cy="4736592"/>
          </a:xfrm>
        </p:spPr>
        <p:txBody>
          <a:bodyPr>
            <a:noAutofit/>
          </a:bodyPr>
          <a:lstStyle>
            <a:lvl1pPr marL="225425" indent="-225425">
              <a:lnSpc>
                <a:spcPct val="100000"/>
              </a:lnSpc>
              <a:spcBef>
                <a:spcPts val="600"/>
              </a:spcBef>
              <a:spcAft>
                <a:spcPts val="600"/>
              </a:spcAft>
              <a:buFont typeface="Arial" panose="020B0604020202020204" pitchFamily="34" charset="0"/>
              <a:buChar char="•"/>
              <a:defRPr sz="2800"/>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a:extLst>
              <a:ext uri="{FF2B5EF4-FFF2-40B4-BE49-F238E27FC236}">
                <a16:creationId xmlns:a16="http://schemas.microsoft.com/office/drawing/2014/main" id="{ED824702-C0C6-5BAB-81E4-68C9B7A92D5C}"/>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a:p>
        </p:txBody>
      </p:sp>
    </p:spTree>
    <p:extLst>
      <p:ext uri="{BB962C8B-B14F-4D97-AF65-F5344CB8AC3E}">
        <p14:creationId xmlns:p14="http://schemas.microsoft.com/office/powerpoint/2010/main" val="253426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26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sz="2800"/>
            </a:lvl1pPr>
          </a:lstStyle>
          <a:p>
            <a:r>
              <a:rPr lang="en-US" dirty="0"/>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lvl1pPr>
              <a:lnSpc>
                <a:spcPct val="100000"/>
              </a:lnSpc>
              <a:spcBef>
                <a:spcPts val="1200"/>
              </a:spcBef>
              <a:spcAft>
                <a:spcPts val="1200"/>
              </a:spcAft>
              <a:defRPr sz="2400"/>
            </a:lvl1pPr>
            <a:lvl2pPr>
              <a:lnSpc>
                <a:spcPct val="100000"/>
              </a:lnSpc>
              <a:spcBef>
                <a:spcPts val="600"/>
              </a:spcBef>
              <a:spcAft>
                <a:spcPts val="600"/>
              </a:spcAft>
              <a:defRPr>
                <a:solidFill>
                  <a:schemeClr val="tx1"/>
                </a:solidFill>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8C45E90-B219-3F87-ABD0-195BA10FF41D}"/>
              </a:ext>
            </a:extLst>
          </p:cNvPr>
          <p:cNvSpPr>
            <a:spLocks noGrp="1"/>
          </p:cNvSpPr>
          <p:nvPr>
            <p:ph type="dt" sz="half" idx="11"/>
          </p:nvPr>
        </p:nvSpPr>
        <p:spPr>
          <a:xfrm>
            <a:off x="9375711" y="42505"/>
            <a:ext cx="2743200" cy="268813"/>
          </a:xfrm>
        </p:spPr>
        <p:txBody>
          <a:bodyPr/>
          <a:lstStyle>
            <a:lvl1pPr>
              <a:defRPr>
                <a:solidFill>
                  <a:schemeClr val="tx1"/>
                </a:solidFill>
              </a:defRPr>
            </a:lvl1pPr>
          </a:lstStyle>
          <a:p>
            <a:r>
              <a:rPr lang="en-US"/>
              <a:t>May 9, 2024</a:t>
            </a:r>
            <a:endParaRPr lang="en-US" dirty="0"/>
          </a:p>
        </p:txBody>
      </p:sp>
      <p:sp>
        <p:nvSpPr>
          <p:cNvPr id="4" name="Footer Placeholder 3">
            <a:extLst>
              <a:ext uri="{FF2B5EF4-FFF2-40B4-BE49-F238E27FC236}">
                <a16:creationId xmlns:a16="http://schemas.microsoft.com/office/drawing/2014/main" id="{B03D9D56-6E4C-C01E-D2CC-8EE5213AAC06}"/>
              </a:ext>
            </a:extLst>
          </p:cNvPr>
          <p:cNvSpPr>
            <a:spLocks noGrp="1"/>
          </p:cNvSpPr>
          <p:nvPr>
            <p:ph type="ftr" sz="quarter" idx="12"/>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5339204-3186-B1AD-81A1-5C2A62E6B12C}"/>
              </a:ext>
            </a:extLst>
          </p:cNvPr>
          <p:cNvSpPr>
            <a:spLocks noGrp="1"/>
          </p:cNvSpPr>
          <p:nvPr>
            <p:ph type="sldNum" sz="quarter" idx="13"/>
          </p:nvPr>
        </p:nvSpPr>
        <p:spPr/>
        <p:txBody>
          <a:bodyPr/>
          <a:lstStyle>
            <a:lvl1pPr>
              <a:defRPr>
                <a:solidFill>
                  <a:schemeClr val="tx1"/>
                </a:solidFill>
              </a:defRPr>
            </a:lvl1pPr>
          </a:lstStyle>
          <a:p>
            <a:fld id="{E9D25D31-D6D1-4707-9EC9-A2A91580B82B}" type="slidenum">
              <a:rPr lang="en-US" smtClean="0"/>
              <a:pPr/>
              <a:t>‹#›</a:t>
            </a:fld>
            <a:endParaRPr lang="en-US" dirty="0"/>
          </a:p>
        </p:txBody>
      </p:sp>
    </p:spTree>
    <p:extLst>
      <p:ext uri="{BB962C8B-B14F-4D97-AF65-F5344CB8AC3E}">
        <p14:creationId xmlns:p14="http://schemas.microsoft.com/office/powerpoint/2010/main" val="12293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D5BD1-CD24-9055-15E6-58671A617E3D}"/>
              </a:ext>
            </a:extLst>
          </p:cNvPr>
          <p:cNvSpPr>
            <a:spLocks noGrp="1"/>
          </p:cNvSpPr>
          <p:nvPr>
            <p:ph type="dt" sz="half" idx="10"/>
          </p:nvPr>
        </p:nvSpPr>
        <p:spPr/>
        <p:txBody>
          <a:bodyPr/>
          <a:lstStyle/>
          <a:p>
            <a:r>
              <a:rPr lang="en-US"/>
              <a:t>May 9, 2024</a:t>
            </a:r>
            <a:endParaRPr lang="en-US" dirty="0"/>
          </a:p>
        </p:txBody>
      </p:sp>
      <p:sp>
        <p:nvSpPr>
          <p:cNvPr id="4" name="Footer Placeholder 3">
            <a:extLst>
              <a:ext uri="{FF2B5EF4-FFF2-40B4-BE49-F238E27FC236}">
                <a16:creationId xmlns:a16="http://schemas.microsoft.com/office/drawing/2014/main" id="{86656FE0-EC18-AEFD-85D1-0CD65ACC4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E14B78-1E4B-BB60-969E-899294B614A1}"/>
              </a:ext>
            </a:extLst>
          </p:cNvPr>
          <p:cNvSpPr>
            <a:spLocks noGrp="1"/>
          </p:cNvSpPr>
          <p:nvPr>
            <p:ph type="sldNum" sz="quarter" idx="12"/>
          </p:nvPr>
        </p:nvSpPr>
        <p:spPr/>
        <p:txBody>
          <a:bodyPr/>
          <a:lstStyle/>
          <a:p>
            <a:fld id="{E9D25D31-D6D1-4707-9EC9-A2A91580B82B}" type="slidenum">
              <a:rPr lang="en-US" smtClean="0"/>
              <a:t>‹#›</a:t>
            </a:fld>
            <a:endParaRPr lang="en-US"/>
          </a:p>
        </p:txBody>
      </p:sp>
    </p:spTree>
    <p:extLst>
      <p:ext uri="{BB962C8B-B14F-4D97-AF65-F5344CB8AC3E}">
        <p14:creationId xmlns:p14="http://schemas.microsoft.com/office/powerpoint/2010/main" val="269765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9B976787-2BE7-C144-D8CF-B021972A5372}"/>
              </a:ext>
            </a:extLst>
          </p:cNvPr>
          <p:cNvSpPr>
            <a:spLocks noGrp="1" noRot="1" noMove="1" noResize="1" noEditPoints="1" noAdjustHandles="1" noChangeArrowheads="1" noChangeShapeType="1"/>
          </p:cNvSpPr>
          <p:nvPr>
            <p:ph type="ctrTitle" hasCustomPrompt="1"/>
          </p:nvPr>
        </p:nvSpPr>
        <p:spPr>
          <a:xfrm>
            <a:off x="841248" y="644886"/>
            <a:ext cx="7949184" cy="2612969"/>
          </a:xfrm>
          <a:prstGeom prst="rect">
            <a:avLst/>
          </a:prstGeom>
        </p:spPr>
        <p:txBody>
          <a:bodyPr anchor="b">
            <a:normAutofit/>
          </a:bodyPr>
          <a:lstStyle>
            <a:lvl1pPr algn="l">
              <a:defRPr sz="3200"/>
            </a:lvl1pPr>
          </a:lstStyle>
          <a:p>
            <a:r>
              <a:rPr lang="en-US" dirty="0"/>
              <a:t>Title of Presentation</a:t>
            </a:r>
          </a:p>
        </p:txBody>
      </p:sp>
      <p:sp>
        <p:nvSpPr>
          <p:cNvPr id="3" name="Presenter Information">
            <a:extLst>
              <a:ext uri="{FF2B5EF4-FFF2-40B4-BE49-F238E27FC236}">
                <a16:creationId xmlns:a16="http://schemas.microsoft.com/office/drawing/2014/main" id="{A74736C8-50CA-C92A-4B98-8C94701A21A5}"/>
              </a:ext>
            </a:extLst>
          </p:cNvPr>
          <p:cNvSpPr>
            <a:spLocks noGrp="1" noRot="1" noMove="1" noResize="1" noEditPoints="1" noAdjustHandles="1" noChangeArrowheads="1" noChangeShapeType="1"/>
          </p:cNvSpPr>
          <p:nvPr>
            <p:ph type="subTitle" idx="1" hasCustomPrompt="1"/>
          </p:nvPr>
        </p:nvSpPr>
        <p:spPr>
          <a:xfrm>
            <a:off x="841248" y="3327470"/>
            <a:ext cx="7949184" cy="2515057"/>
          </a:xfrm>
          <a:prstGeom prst="rect">
            <a:avLst/>
          </a:prstGeom>
        </p:spPr>
        <p:txBody>
          <a:bodyPr>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br>
              <a:rPr lang="en-US" dirty="0"/>
            </a:br>
            <a:r>
              <a:rPr lang="en-US" dirty="0"/>
              <a:t>Division or Program</a:t>
            </a:r>
            <a:br>
              <a:rPr lang="en-US" dirty="0"/>
            </a:br>
            <a:br>
              <a:rPr lang="en-US" dirty="0"/>
            </a:br>
            <a:r>
              <a:rPr lang="en-US" dirty="0"/>
              <a:t>Month XX, 20XX</a:t>
            </a:r>
          </a:p>
        </p:txBody>
      </p:sp>
    </p:spTree>
    <p:extLst>
      <p:ext uri="{BB962C8B-B14F-4D97-AF65-F5344CB8AC3E}">
        <p14:creationId xmlns:p14="http://schemas.microsoft.com/office/powerpoint/2010/main" val="3028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646176" y="1389380"/>
            <a:ext cx="9144000" cy="2387600"/>
          </a:xfrm>
          <a:prstGeom prst="rect">
            <a:avLst/>
          </a:prstGeom>
        </p:spPr>
        <p:txBody>
          <a:bodyPr anchor="b">
            <a:noAutofit/>
          </a:bodyPr>
          <a:lstStyle>
            <a:lvl1pPr algn="l">
              <a:defRPr sz="3600"/>
            </a:lvl1pPr>
          </a:lstStyle>
          <a:p>
            <a:r>
              <a:rPr lang="en-US" dirty="0"/>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646176"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Optional Subtitle</a:t>
            </a:r>
          </a:p>
        </p:txBody>
      </p:sp>
    </p:spTree>
    <p:extLst>
      <p:ext uri="{BB962C8B-B14F-4D97-AF65-F5344CB8AC3E}">
        <p14:creationId xmlns:p14="http://schemas.microsoft.com/office/powerpoint/2010/main" val="135283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841248" y="1389380"/>
            <a:ext cx="9144000" cy="2387600"/>
          </a:xfrm>
          <a:prstGeom prst="rect">
            <a:avLst/>
          </a:prstGeom>
        </p:spPr>
        <p:txBody>
          <a:bodyPr anchor="b">
            <a:noAutofit/>
          </a:bodyPr>
          <a:lstStyle>
            <a:lvl1pPr algn="l">
              <a:defRPr sz="3200"/>
            </a:lvl1pPr>
          </a:lstStyle>
          <a:p>
            <a:r>
              <a:rPr lang="en-US" dirty="0"/>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841248"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Optional Subtitle</a:t>
            </a:r>
          </a:p>
        </p:txBody>
      </p:sp>
      <p:sp>
        <p:nvSpPr>
          <p:cNvPr id="4" name="Date Placeholder 3">
            <a:extLst>
              <a:ext uri="{FF2B5EF4-FFF2-40B4-BE49-F238E27FC236}">
                <a16:creationId xmlns:a16="http://schemas.microsoft.com/office/drawing/2014/main" id="{0D72AF7E-DCDA-8BA6-2929-56C7768B044F}"/>
              </a:ext>
            </a:extLst>
          </p:cNvPr>
          <p:cNvSpPr>
            <a:spLocks noGrp="1"/>
          </p:cNvSpPr>
          <p:nvPr>
            <p:ph type="dt" sz="half" idx="10"/>
          </p:nvPr>
        </p:nvSpPr>
        <p:spPr/>
        <p:txBody>
          <a:bodyPr/>
          <a:lstStyle/>
          <a:p>
            <a:r>
              <a:rPr lang="en-US"/>
              <a:t>May 9, 2024</a:t>
            </a:r>
            <a:endParaRPr lang="en-US" dirty="0"/>
          </a:p>
        </p:txBody>
      </p:sp>
      <p:sp>
        <p:nvSpPr>
          <p:cNvPr id="5" name="Footer Placeholder 4">
            <a:extLst>
              <a:ext uri="{FF2B5EF4-FFF2-40B4-BE49-F238E27FC236}">
                <a16:creationId xmlns:a16="http://schemas.microsoft.com/office/drawing/2014/main" id="{04138E69-AD8F-3E98-DE00-07EE4B84C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1D8D6-2CCA-D1E6-E010-6B0F7018F9F7}"/>
              </a:ext>
            </a:extLst>
          </p:cNvPr>
          <p:cNvSpPr>
            <a:spLocks noGrp="1"/>
          </p:cNvSpPr>
          <p:nvPr>
            <p:ph type="sldNum" sz="quarter" idx="12"/>
          </p:nvPr>
        </p:nvSpPr>
        <p:spPr/>
        <p:txBody>
          <a:bodyPr/>
          <a:lstStyle/>
          <a:p>
            <a:fld id="{65D67DF5-BD2E-4D88-BE8B-422A09B39C6F}" type="slidenum">
              <a:rPr lang="en-US" smtClean="0"/>
              <a:t>‹#›</a:t>
            </a:fld>
            <a:endParaRPr lang="en-US"/>
          </a:p>
        </p:txBody>
      </p:sp>
    </p:spTree>
    <p:extLst>
      <p:ext uri="{BB962C8B-B14F-4D97-AF65-F5344CB8AC3E}">
        <p14:creationId xmlns:p14="http://schemas.microsoft.com/office/powerpoint/2010/main" val="304194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dirty="0"/>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p:spPr>
        <p:txBody>
          <a:bodyPr/>
          <a:lstStyle>
            <a:lvl1pPr>
              <a:lnSpc>
                <a:spcPct val="100000"/>
              </a:lnSpc>
              <a:spcBef>
                <a:spcPts val="1200"/>
              </a:spcBef>
              <a:spcAft>
                <a:spcPts val="1200"/>
              </a:spcAft>
              <a:defRPr lang="en-US" sz="2400" dirty="0"/>
            </a:lvl1pPr>
            <a:lvl2pPr>
              <a:lnSpc>
                <a:spcPct val="100000"/>
              </a:lnSpc>
              <a:spcBef>
                <a:spcPts val="600"/>
              </a:spcBef>
              <a:spcAft>
                <a:spcPts val="600"/>
              </a:spcAft>
              <a:defRPr lang="en-US" dirty="0"/>
            </a:lvl2pPr>
            <a:lvl3pPr>
              <a:lnSpc>
                <a:spcPct val="100000"/>
              </a:lnSpc>
              <a:spcBef>
                <a:spcPts val="600"/>
              </a:spcBef>
              <a:spcAft>
                <a:spcPts val="600"/>
              </a:spcAft>
              <a:defRPr lang="en-US" dirty="0"/>
            </a:lvl3pPr>
            <a:lvl4pPr>
              <a:lnSpc>
                <a:spcPct val="100000"/>
              </a:lnSpc>
              <a:spcBef>
                <a:spcPts val="600"/>
              </a:spcBef>
              <a:spcAft>
                <a:spcPts val="600"/>
              </a:spcAft>
              <a:defRPr lang="en-US" dirty="0"/>
            </a:lvl4pPr>
            <a:lvl5pPr>
              <a:lnSpc>
                <a:spcPct val="100000"/>
              </a:lnSpc>
              <a:spcBef>
                <a:spcPts val="600"/>
              </a:spcBef>
              <a:spcAft>
                <a:spcPts val="600"/>
              </a:spcAf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54817AD-3C14-72AA-CE86-C23CF9093F64}"/>
              </a:ext>
            </a:extLst>
          </p:cNvPr>
          <p:cNvSpPr>
            <a:spLocks noGrp="1"/>
          </p:cNvSpPr>
          <p:nvPr>
            <p:ph type="dt" sz="half" idx="11"/>
          </p:nvPr>
        </p:nvSpPr>
        <p:spPr>
          <a:xfrm>
            <a:off x="9372600" y="45720"/>
            <a:ext cx="2743200" cy="265176"/>
          </a:xfrm>
          <a:prstGeom prst="rect">
            <a:avLst/>
          </a:prstGeom>
        </p:spPr>
        <p:txBody>
          <a:bodyPr/>
          <a:lstStyle/>
          <a:p>
            <a:r>
              <a:rPr lang="en-US"/>
              <a:t>May 9, 2024</a:t>
            </a:r>
            <a:endParaRPr lang="en-US" dirty="0"/>
          </a:p>
        </p:txBody>
      </p:sp>
      <p:sp>
        <p:nvSpPr>
          <p:cNvPr id="5" name="Footer Placeholder 4">
            <a:extLst>
              <a:ext uri="{FF2B5EF4-FFF2-40B4-BE49-F238E27FC236}">
                <a16:creationId xmlns:a16="http://schemas.microsoft.com/office/drawing/2014/main" id="{D89B7F08-76FF-987B-7AC4-D41EC59F5981}"/>
              </a:ext>
            </a:extLst>
          </p:cNvPr>
          <p:cNvSpPr>
            <a:spLocks noGrp="1"/>
          </p:cNvSpPr>
          <p:nvPr>
            <p:ph type="ftr" sz="quarter" idx="12"/>
          </p:nvPr>
        </p:nvSpPr>
        <p:spPr>
          <a:xfrm>
            <a:off x="73152" y="45720"/>
            <a:ext cx="8229600" cy="265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736644-865E-4172-F12F-55CAB5F8A4D5}"/>
              </a:ext>
            </a:extLst>
          </p:cNvPr>
          <p:cNvSpPr>
            <a:spLocks noGrp="1"/>
          </p:cNvSpPr>
          <p:nvPr>
            <p:ph type="sldNum" sz="quarter" idx="13"/>
          </p:nvPr>
        </p:nvSpPr>
        <p:spPr>
          <a:xfrm>
            <a:off x="164592" y="6356350"/>
            <a:ext cx="2743200" cy="365125"/>
          </a:xfrm>
          <a:prstGeom prst="rect">
            <a:avLst/>
          </a:prstGeom>
        </p:spPr>
        <p:txBody>
          <a:bodyPr/>
          <a:lstStyle/>
          <a:p>
            <a:fld id="{97FF47DA-20DC-4E03-9B41-47DE8F3CCC12}" type="slidenum">
              <a:rPr lang="en-US" smtClean="0"/>
              <a:t>‹#›</a:t>
            </a:fld>
            <a:endParaRPr lang="en-US"/>
          </a:p>
        </p:txBody>
      </p:sp>
    </p:spTree>
    <p:extLst>
      <p:ext uri="{BB962C8B-B14F-4D97-AF65-F5344CB8AC3E}">
        <p14:creationId xmlns:p14="http://schemas.microsoft.com/office/powerpoint/2010/main" val="183576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84883-E86C-A6C7-0BCA-F710E816162E}"/>
              </a:ext>
            </a:extLst>
          </p:cNvPr>
          <p:cNvSpPr>
            <a:spLocks noGrp="1"/>
          </p:cNvSpPr>
          <p:nvPr>
            <p:ph type="dt" sz="half" idx="10"/>
          </p:nvPr>
        </p:nvSpPr>
        <p:spPr>
          <a:xfrm>
            <a:off x="9372600" y="45720"/>
            <a:ext cx="2743200" cy="265176"/>
          </a:xfrm>
          <a:prstGeom prst="rect">
            <a:avLst/>
          </a:prstGeom>
        </p:spPr>
        <p:txBody>
          <a:bodyPr/>
          <a:lstStyle/>
          <a:p>
            <a:r>
              <a:rPr lang="en-US"/>
              <a:t>May 9, 2024</a:t>
            </a:r>
            <a:endParaRPr lang="en-US" dirty="0"/>
          </a:p>
        </p:txBody>
      </p:sp>
      <p:sp>
        <p:nvSpPr>
          <p:cNvPr id="3" name="Footer Placeholder 2">
            <a:extLst>
              <a:ext uri="{FF2B5EF4-FFF2-40B4-BE49-F238E27FC236}">
                <a16:creationId xmlns:a16="http://schemas.microsoft.com/office/drawing/2014/main" id="{CDC1FA33-966A-478D-22CB-DE9F5FA5FEB6}"/>
              </a:ext>
            </a:extLst>
          </p:cNvPr>
          <p:cNvSpPr>
            <a:spLocks noGrp="1"/>
          </p:cNvSpPr>
          <p:nvPr>
            <p:ph type="ftr" sz="quarter" idx="11"/>
          </p:nvPr>
        </p:nvSpPr>
        <p:spPr>
          <a:xfrm>
            <a:off x="73152" y="45720"/>
            <a:ext cx="8229600" cy="26517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CEB1C2D-36DF-8E47-186B-FF3A7B88FD0C}"/>
              </a:ext>
            </a:extLst>
          </p:cNvPr>
          <p:cNvSpPr>
            <a:spLocks noGrp="1"/>
          </p:cNvSpPr>
          <p:nvPr>
            <p:ph type="sldNum" sz="quarter" idx="12"/>
          </p:nvPr>
        </p:nvSpPr>
        <p:spPr>
          <a:xfrm>
            <a:off x="164592" y="6356350"/>
            <a:ext cx="2743200" cy="365125"/>
          </a:xfrm>
          <a:prstGeom prst="rect">
            <a:avLst/>
          </a:prstGeom>
        </p:spPr>
        <p:txBody>
          <a:bodyPr/>
          <a:lstStyle/>
          <a:p>
            <a:fld id="{97FF47DA-20DC-4E03-9B41-47DE8F3CCC12}" type="slidenum">
              <a:rPr lang="en-US" smtClean="0"/>
              <a:t>‹#›</a:t>
            </a:fld>
            <a:endParaRPr lang="en-US"/>
          </a:p>
        </p:txBody>
      </p:sp>
    </p:spTree>
    <p:extLst>
      <p:ext uri="{BB962C8B-B14F-4D97-AF65-F5344CB8AC3E}">
        <p14:creationId xmlns:p14="http://schemas.microsoft.com/office/powerpoint/2010/main" val="64468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ection Subtitle">
            <a:extLst>
              <a:ext uri="{FF2B5EF4-FFF2-40B4-BE49-F238E27FC236}">
                <a16:creationId xmlns:a16="http://schemas.microsoft.com/office/drawing/2014/main" id="{7EF5374B-6720-4C46-E247-8CEAF193A304}"/>
              </a:ext>
            </a:extLst>
          </p:cNvPr>
          <p:cNvSpPr>
            <a:spLocks noGrp="1"/>
          </p:cNvSpPr>
          <p:nvPr>
            <p:ph type="subTitle" idx="1" hasCustomPrompt="1"/>
          </p:nvPr>
        </p:nvSpPr>
        <p:spPr>
          <a:xfrm>
            <a:off x="0" y="3156965"/>
            <a:ext cx="12192000" cy="1820037"/>
          </a:xfrm>
          <a:prstGeom prst="rect">
            <a:avLst/>
          </a:prstGeom>
        </p:spPr>
        <p:txBody>
          <a:bodyPr/>
          <a:lstStyle>
            <a:lvl1pPr marL="0" indent="0" algn="ctr">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br>
              <a:rPr lang="en-US" dirty="0"/>
            </a:br>
            <a:r>
              <a:rPr lang="en-US" dirty="0"/>
              <a:t>Presenter’s Title</a:t>
            </a:r>
            <a:br>
              <a:rPr lang="en-US" dirty="0"/>
            </a:br>
            <a:r>
              <a:rPr lang="en-US" dirty="0"/>
              <a:t>Contact Information</a:t>
            </a:r>
          </a:p>
        </p:txBody>
      </p:sp>
      <p:sp>
        <p:nvSpPr>
          <p:cNvPr id="2" name="Date Placeholder 1">
            <a:extLst>
              <a:ext uri="{FF2B5EF4-FFF2-40B4-BE49-F238E27FC236}">
                <a16:creationId xmlns:a16="http://schemas.microsoft.com/office/drawing/2014/main" id="{92DB5232-E620-5524-3036-C478D55AD78F}"/>
              </a:ext>
            </a:extLst>
          </p:cNvPr>
          <p:cNvSpPr>
            <a:spLocks noGrp="1"/>
          </p:cNvSpPr>
          <p:nvPr>
            <p:ph type="dt" sz="half" idx="10"/>
          </p:nvPr>
        </p:nvSpPr>
        <p:spPr/>
        <p:txBody>
          <a:bodyPr/>
          <a:lstStyle/>
          <a:p>
            <a:r>
              <a:rPr lang="en-US"/>
              <a:t>May 9, 2024</a:t>
            </a:r>
            <a:endParaRPr lang="en-US" dirty="0"/>
          </a:p>
        </p:txBody>
      </p:sp>
      <p:sp>
        <p:nvSpPr>
          <p:cNvPr id="3" name="Footer Placeholder 2">
            <a:extLst>
              <a:ext uri="{FF2B5EF4-FFF2-40B4-BE49-F238E27FC236}">
                <a16:creationId xmlns:a16="http://schemas.microsoft.com/office/drawing/2014/main" id="{61E26B79-2330-9846-5F27-F9CF221A65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1CC4BB-8C47-65DD-A570-2D5EB2E9D884}"/>
              </a:ext>
            </a:extLst>
          </p:cNvPr>
          <p:cNvSpPr>
            <a:spLocks noGrp="1"/>
          </p:cNvSpPr>
          <p:nvPr>
            <p:ph type="sldNum" sz="quarter" idx="12"/>
          </p:nvPr>
        </p:nvSpPr>
        <p:spPr/>
        <p:txBody>
          <a:bodyPr/>
          <a:lstStyle/>
          <a:p>
            <a:fld id="{7D5FF8F6-A464-461B-9860-0527BA4DBBF5}" type="slidenum">
              <a:rPr lang="en-US" smtClean="0"/>
              <a:t>‹#›</a:t>
            </a:fld>
            <a:endParaRPr lang="en-US"/>
          </a:p>
        </p:txBody>
      </p:sp>
    </p:spTree>
    <p:extLst>
      <p:ext uri="{BB962C8B-B14F-4D97-AF65-F5344CB8AC3E}">
        <p14:creationId xmlns:p14="http://schemas.microsoft.com/office/powerpoint/2010/main" val="363141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dirty="0"/>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54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dirty="0"/>
              <a:t>Click to Edit Slide Title</a:t>
            </a:r>
          </a:p>
        </p:txBody>
      </p:sp>
      <p:sp>
        <p:nvSpPr>
          <p:cNvPr id="3" name="Text Placeholder 1">
            <a:extLst>
              <a:ext uri="{FF2B5EF4-FFF2-40B4-BE49-F238E27FC236}">
                <a16:creationId xmlns:a16="http://schemas.microsoft.com/office/drawing/2014/main" id="{7638DC4B-3D79-4769-7DA0-C91C2083D228}"/>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C136093C-711E-2D3C-86CD-6E57E1EBA21E}"/>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1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15319A6-E1B6-41FB-FD24-4D867067E938}"/>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3" name="Content Placeholder">
            <a:extLst>
              <a:ext uri="{FF2B5EF4-FFF2-40B4-BE49-F238E27FC236}">
                <a16:creationId xmlns:a16="http://schemas.microsoft.com/office/drawing/2014/main" id="{E7F560D4-EF1E-E0CF-2B8D-174BBCEF679A}"/>
              </a:ext>
            </a:extLst>
          </p:cNvPr>
          <p:cNvSpPr>
            <a:spLocks noGrp="1"/>
          </p:cNvSpPr>
          <p:nvPr>
            <p:ph idx="1"/>
          </p:nvPr>
        </p:nvSpPr>
        <p:spPr>
          <a:xfrm>
            <a:off x="838200" y="1243584"/>
            <a:ext cx="5074920" cy="4736592"/>
          </a:xfrm>
        </p:spPr>
        <p:txBody>
          <a:bodyPr>
            <a:noAutofit/>
          </a:bodyPr>
          <a:lstStyle>
            <a:lvl1pPr marL="225425" indent="-225425">
              <a:spcBef>
                <a:spcPts val="0"/>
              </a:spcBef>
              <a:buFont typeface="Arial" panose="020B0604020202020204" pitchFamily="34" charset="0"/>
              <a:buChar char="•"/>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401BF321-0293-330F-CD60-11EE55D17FE2}"/>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dirty="0"/>
          </a:p>
        </p:txBody>
      </p:sp>
    </p:spTree>
    <p:extLst>
      <p:ext uri="{BB962C8B-B14F-4D97-AF65-F5344CB8AC3E}">
        <p14:creationId xmlns:p14="http://schemas.microsoft.com/office/powerpoint/2010/main" val="20753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2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E2C2BE9E-E754-E36C-1FA9-CD66795D3A31}"/>
              </a:ext>
            </a:extLst>
          </p:cNvPr>
          <p:cNvSpPr>
            <a:spLocks noGrp="1"/>
          </p:cNvSpPr>
          <p:nvPr>
            <p:ph type="subTitle" idx="4294967295" hasCustomPrompt="1"/>
          </p:nvPr>
        </p:nvSpPr>
        <p:spPr>
          <a:xfrm>
            <a:off x="-9525" y="2973141"/>
            <a:ext cx="12191999" cy="1770872"/>
          </a:xfrm>
          <a:prstGeom prst="rect">
            <a:avLst/>
          </a:prstGeom>
        </p:spPr>
        <p:txBody>
          <a:bodyPr/>
          <a:lstStyle>
            <a:lvl1pPr>
              <a:lnSpc>
                <a:spcPct val="100000"/>
              </a:lnSpc>
              <a:defRPr b="0"/>
            </a:lvl1pPr>
          </a:lstStyle>
          <a:p>
            <a:pPr marL="0" indent="0" algn="ctr">
              <a:buNone/>
            </a:pPr>
            <a:r>
              <a:rPr lang="en-US" dirty="0"/>
              <a:t>Presenter</a:t>
            </a:r>
          </a:p>
          <a:p>
            <a:pPr marL="0" indent="0" algn="ctr">
              <a:buNone/>
            </a:pPr>
            <a:r>
              <a:rPr lang="en-US" dirty="0"/>
              <a:t>Presenter Title</a:t>
            </a:r>
          </a:p>
          <a:p>
            <a:pPr marL="0" indent="0" algn="ctr">
              <a:buNone/>
            </a:pPr>
            <a:r>
              <a:rPr lang="en-US" dirty="0"/>
              <a:t>Contact Information</a:t>
            </a:r>
          </a:p>
        </p:txBody>
      </p:sp>
      <p:sp>
        <p:nvSpPr>
          <p:cNvPr id="4" name="Title 2">
            <a:extLst>
              <a:ext uri="{FF2B5EF4-FFF2-40B4-BE49-F238E27FC236}">
                <a16:creationId xmlns:a16="http://schemas.microsoft.com/office/drawing/2014/main" id="{E9CEC6BA-9CD8-8CEC-D620-B36C9F43B8B0}"/>
              </a:ext>
            </a:extLst>
          </p:cNvPr>
          <p:cNvSpPr>
            <a:spLocks noGrp="1"/>
          </p:cNvSpPr>
          <p:nvPr>
            <p:ph type="title" idx="4294967295"/>
          </p:nvPr>
        </p:nvSpPr>
        <p:spPr>
          <a:xfrm>
            <a:off x="0" y="-750276"/>
            <a:ext cx="10515600" cy="656492"/>
          </a:xfrm>
          <a:prstGeom prst="rect">
            <a:avLst/>
          </a:prstGeom>
        </p:spPr>
        <p:txBody>
          <a:bodyPr anchor="b"/>
          <a:lstStyle/>
          <a:p>
            <a:r>
              <a:rPr lang="en-US" dirty="0"/>
              <a:t>Closing Slide</a:t>
            </a:r>
          </a:p>
        </p:txBody>
      </p:sp>
    </p:spTree>
    <p:extLst>
      <p:ext uri="{BB962C8B-B14F-4D97-AF65-F5344CB8AC3E}">
        <p14:creationId xmlns:p14="http://schemas.microsoft.com/office/powerpoint/2010/main" val="115032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3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a:t>Click to Edit Slide Title</a:t>
            </a:r>
          </a:p>
        </p:txBody>
      </p:sp>
      <p:sp>
        <p:nvSpPr>
          <p:cNvPr id="3" name="Text Placeholder 1">
            <a:extLst>
              <a:ext uri="{FF2B5EF4-FFF2-40B4-BE49-F238E27FC236}">
                <a16:creationId xmlns:a16="http://schemas.microsoft.com/office/drawing/2014/main" id="{7638DC4B-3D79-4769-7DA0-C91C2083D228}"/>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C136093C-711E-2D3C-86CD-6E57E1EBA21E}"/>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41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6.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621299"/>
      </p:ext>
    </p:extLst>
  </p:cSld>
  <p:clrMap bg1="dk1" tx1="lt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D252784-FA0E-8E43-AE5C-87603E18F34D}"/>
              </a:ext>
            </a:extLst>
          </p:cNvPr>
          <p:cNvSpPr>
            <a:spLocks noGrp="1"/>
          </p:cNvSpPr>
          <p:nvPr>
            <p:ph type="dt" sz="half" idx="2"/>
          </p:nvPr>
        </p:nvSpPr>
        <p:spPr>
          <a:xfrm>
            <a:off x="9372600" y="45720"/>
            <a:ext cx="2743200" cy="265176"/>
          </a:xfrm>
          <a:prstGeom prst="rect">
            <a:avLst/>
          </a:prstGeom>
        </p:spPr>
        <p:txBody>
          <a:bodyPr vert="horz" lIns="91440" tIns="45720" rIns="91440" bIns="45720" rtlCol="0" anchor="ctr"/>
          <a:lstStyle>
            <a:lvl1pPr algn="r">
              <a:defRPr sz="1000">
                <a:solidFill>
                  <a:schemeClr val="tx1"/>
                </a:solidFill>
              </a:defRPr>
            </a:lvl1pPr>
          </a:lstStyle>
          <a:p>
            <a:r>
              <a:rPr lang="en-US"/>
              <a:t>May 9, 2024</a:t>
            </a:r>
            <a:endParaRPr lang="en-US" dirty="0"/>
          </a:p>
        </p:txBody>
      </p:sp>
      <p:sp>
        <p:nvSpPr>
          <p:cNvPr id="8" name="Footer Placeholder 7">
            <a:extLst>
              <a:ext uri="{FF2B5EF4-FFF2-40B4-BE49-F238E27FC236}">
                <a16:creationId xmlns:a16="http://schemas.microsoft.com/office/drawing/2014/main" id="{EF419F93-6132-86EB-1228-0EB27B366472}"/>
              </a:ext>
            </a:extLst>
          </p:cNvPr>
          <p:cNvSpPr>
            <a:spLocks noGrp="1"/>
          </p:cNvSpPr>
          <p:nvPr>
            <p:ph type="ftr" sz="quarter" idx="3"/>
          </p:nvPr>
        </p:nvSpPr>
        <p:spPr>
          <a:xfrm>
            <a:off x="73152" y="45720"/>
            <a:ext cx="8229600" cy="265176"/>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0C3A4451-DB65-0D1F-5D54-7EDB881B8DDA}"/>
              </a:ext>
            </a:extLst>
          </p:cNvPr>
          <p:cNvSpPr>
            <a:spLocks noGrp="1"/>
          </p:cNvSpPr>
          <p:nvPr>
            <p:ph type="sldNum" sz="quarter" idx="4"/>
          </p:nvPr>
        </p:nvSpPr>
        <p:spPr>
          <a:xfrm>
            <a:off x="164592" y="6356350"/>
            <a:ext cx="2743200" cy="365125"/>
          </a:xfrm>
          <a:prstGeom prst="rect">
            <a:avLst/>
          </a:prstGeom>
        </p:spPr>
        <p:txBody>
          <a:bodyPr vert="horz" lIns="91440" tIns="45720" rIns="91440" bIns="45720" rtlCol="0" anchor="ctr"/>
          <a:lstStyle>
            <a:lvl1pPr algn="l">
              <a:defRPr sz="1050">
                <a:solidFill>
                  <a:schemeClr val="tx1"/>
                </a:solidFill>
              </a:defRPr>
            </a:lvl1pPr>
          </a:lstStyle>
          <a:p>
            <a:fld id="{97FF47DA-20DC-4E03-9B41-47DE8F3CCC12}" type="slidenum">
              <a:rPr lang="en-US" smtClean="0"/>
              <a:pPr/>
              <a:t>‹#›</a:t>
            </a:fld>
            <a:endParaRPr lang="en-US" dirty="0"/>
          </a:p>
        </p:txBody>
      </p:sp>
    </p:spTree>
    <p:extLst>
      <p:ext uri="{BB962C8B-B14F-4D97-AF65-F5344CB8AC3E}">
        <p14:creationId xmlns:p14="http://schemas.microsoft.com/office/powerpoint/2010/main" val="3562990747"/>
      </p:ext>
    </p:extLst>
  </p:cSld>
  <p:clrMap bg1="lt1" tx1="dk1" bg2="lt2" tx2="dk2" accent1="accent1" accent2="accent2" accent3="accent3" accent4="accent4" accent5="accent5" accent6="accent6" hlink="hlink" folHlink="folHlink"/>
  <p:sldLayoutIdLst>
    <p:sldLayoutId id="2147483730" r:id="rId1"/>
    <p:sldLayoutId id="214748373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NCDIT Logo" descr="N.C. Department of Information Technology Logo">
            <a:extLst>
              <a:ext uri="{FF2B5EF4-FFF2-40B4-BE49-F238E27FC236}">
                <a16:creationId xmlns:a16="http://schemas.microsoft.com/office/drawing/2014/main" id="{0E78C2E3-1298-7B3A-EFE9-B00C9FFB028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666745" y="1687519"/>
            <a:ext cx="4882896" cy="807321"/>
          </a:xfrm>
          <a:prstGeom prst="rect">
            <a:avLst/>
          </a:prstGeom>
        </p:spPr>
      </p:pic>
      <p:sp>
        <p:nvSpPr>
          <p:cNvPr id="2" name="Date Placeholder 1">
            <a:extLst>
              <a:ext uri="{FF2B5EF4-FFF2-40B4-BE49-F238E27FC236}">
                <a16:creationId xmlns:a16="http://schemas.microsoft.com/office/drawing/2014/main" id="{1F706125-7738-85A6-E1AD-CBC46E2B1C2D}"/>
              </a:ext>
            </a:extLst>
          </p:cNvPr>
          <p:cNvSpPr>
            <a:spLocks noGrp="1"/>
          </p:cNvSpPr>
          <p:nvPr>
            <p:ph type="dt" sz="half" idx="2"/>
          </p:nvPr>
        </p:nvSpPr>
        <p:spPr>
          <a:xfrm>
            <a:off x="9372600" y="45720"/>
            <a:ext cx="2743200" cy="265176"/>
          </a:xfrm>
          <a:prstGeom prst="rect">
            <a:avLst/>
          </a:prstGeom>
        </p:spPr>
        <p:txBody>
          <a:bodyPr vert="horz" lIns="91440" tIns="45720" rIns="91440" bIns="45720" rtlCol="0" anchor="ctr"/>
          <a:lstStyle>
            <a:lvl1pPr algn="r">
              <a:defRPr sz="1000">
                <a:solidFill>
                  <a:schemeClr val="bg1"/>
                </a:solidFill>
              </a:defRPr>
            </a:lvl1pPr>
          </a:lstStyle>
          <a:p>
            <a:r>
              <a:rPr lang="en-US"/>
              <a:t>May 9, 2024</a:t>
            </a:r>
            <a:endParaRPr lang="en-US" dirty="0"/>
          </a:p>
        </p:txBody>
      </p:sp>
      <p:sp>
        <p:nvSpPr>
          <p:cNvPr id="4" name="Footer Placeholder 3">
            <a:extLst>
              <a:ext uri="{FF2B5EF4-FFF2-40B4-BE49-F238E27FC236}">
                <a16:creationId xmlns:a16="http://schemas.microsoft.com/office/drawing/2014/main" id="{80A7C2F1-6197-B729-794E-90116F822B12}"/>
              </a:ext>
            </a:extLst>
          </p:cNvPr>
          <p:cNvSpPr>
            <a:spLocks noGrp="1"/>
          </p:cNvSpPr>
          <p:nvPr>
            <p:ph type="ftr" sz="quarter" idx="3"/>
          </p:nvPr>
        </p:nvSpPr>
        <p:spPr>
          <a:xfrm>
            <a:off x="73152" y="45720"/>
            <a:ext cx="8229600" cy="265176"/>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F79C4329-0E4F-4327-8E27-CBDC77A06411}"/>
              </a:ext>
            </a:extLst>
          </p:cNvPr>
          <p:cNvSpPr>
            <a:spLocks noGrp="1"/>
          </p:cNvSpPr>
          <p:nvPr>
            <p:ph type="sldNum" sz="quarter" idx="4"/>
          </p:nvPr>
        </p:nvSpPr>
        <p:spPr>
          <a:xfrm>
            <a:off x="164592" y="6356350"/>
            <a:ext cx="2743200" cy="365125"/>
          </a:xfrm>
          <a:prstGeom prst="rect">
            <a:avLst/>
          </a:prstGeom>
        </p:spPr>
        <p:txBody>
          <a:bodyPr vert="horz" lIns="91440" tIns="45720" rIns="91440" bIns="45720" rtlCol="0" anchor="ctr"/>
          <a:lstStyle>
            <a:lvl1pPr algn="l">
              <a:defRPr sz="1000">
                <a:solidFill>
                  <a:schemeClr val="bg1"/>
                </a:solidFill>
              </a:defRPr>
            </a:lvl1pPr>
          </a:lstStyle>
          <a:p>
            <a:fld id="{7D5FF8F6-A464-461B-9860-0527BA4DBBF5}" type="slidenum">
              <a:rPr lang="en-US" smtClean="0"/>
              <a:pPr/>
              <a:t>‹#›</a:t>
            </a:fld>
            <a:endParaRPr lang="en-US" dirty="0"/>
          </a:p>
        </p:txBody>
      </p:sp>
    </p:spTree>
    <p:extLst>
      <p:ext uri="{BB962C8B-B14F-4D97-AF65-F5344CB8AC3E}">
        <p14:creationId xmlns:p14="http://schemas.microsoft.com/office/powerpoint/2010/main" val="1793555229"/>
      </p:ext>
    </p:extLst>
  </p:cSld>
  <p:clrMap bg1="lt1" tx1="dk1" bg2="lt2" tx2="dk2" accent1="accent1" accent2="accent2" accent3="accent3" accent4="accent4" accent5="accent5" accent6="accent6" hlink="hlink" folHlink="folHlink"/>
  <p:sldLayoutIdLst>
    <p:sldLayoutId id="214748373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02818"/>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7718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NCDIT Logo" descr="N.C. Department of Information Technology Logo">
            <a:extLst>
              <a:ext uri="{FF2B5EF4-FFF2-40B4-BE49-F238E27FC236}">
                <a16:creationId xmlns:a16="http://schemas.microsoft.com/office/drawing/2014/main" id="{0E78C2E3-1298-7B3A-EFE9-B00C9FFB028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422672" y="1687519"/>
            <a:ext cx="5346655" cy="883997"/>
          </a:xfrm>
          <a:prstGeom prst="rect">
            <a:avLst/>
          </a:prstGeom>
        </p:spPr>
      </p:pic>
    </p:spTree>
    <p:extLst>
      <p:ext uri="{BB962C8B-B14F-4D97-AF65-F5344CB8AC3E}">
        <p14:creationId xmlns:p14="http://schemas.microsoft.com/office/powerpoint/2010/main" val="2732802495"/>
      </p:ext>
    </p:extLst>
  </p:cSld>
  <p:clrMap bg1="lt1" tx1="dk1" bg2="lt2" tx2="dk2" accent1="accent1" accent2="accent2" accent3="accent3" accent4="accent4" accent5="accent5" accent6="accent6" hlink="hlink" folHlink="folHlink"/>
  <p:sldLayoutIdLst>
    <p:sldLayoutId id="214748367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9672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0216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6452CBE-EA8A-A142-8886-96FEE4A4313A}"/>
              </a:ext>
            </a:extLst>
          </p:cNvPr>
          <p:cNvSpPr>
            <a:spLocks noGrp="1"/>
          </p:cNvSpPr>
          <p:nvPr>
            <p:ph type="dt" sz="half" idx="2"/>
          </p:nvPr>
        </p:nvSpPr>
        <p:spPr>
          <a:xfrm>
            <a:off x="9375711" y="47212"/>
            <a:ext cx="2743200" cy="268812"/>
          </a:xfrm>
          <a:prstGeom prst="rect">
            <a:avLst/>
          </a:prstGeom>
        </p:spPr>
        <p:txBody>
          <a:bodyPr vert="horz" lIns="91440" tIns="45720" rIns="91440" bIns="45720" rtlCol="0" anchor="ctr"/>
          <a:lstStyle>
            <a:lvl1pPr algn="r">
              <a:defRPr sz="1000">
                <a:solidFill>
                  <a:schemeClr val="tx1"/>
                </a:solidFill>
              </a:defRPr>
            </a:lvl1pPr>
          </a:lstStyle>
          <a:p>
            <a:r>
              <a:rPr lang="en-US"/>
              <a:t>May 9, 2024</a:t>
            </a:r>
            <a:endParaRPr lang="en-US" dirty="0"/>
          </a:p>
        </p:txBody>
      </p:sp>
      <p:sp>
        <p:nvSpPr>
          <p:cNvPr id="5" name="Footer Placeholder 4">
            <a:extLst>
              <a:ext uri="{FF2B5EF4-FFF2-40B4-BE49-F238E27FC236}">
                <a16:creationId xmlns:a16="http://schemas.microsoft.com/office/drawing/2014/main" id="{8AF680AC-211A-63FC-18A3-0DCEB6A8E554}"/>
              </a:ext>
            </a:extLst>
          </p:cNvPr>
          <p:cNvSpPr>
            <a:spLocks noGrp="1"/>
          </p:cNvSpPr>
          <p:nvPr>
            <p:ph type="ftr" sz="quarter" idx="3"/>
          </p:nvPr>
        </p:nvSpPr>
        <p:spPr>
          <a:xfrm>
            <a:off x="73089" y="47212"/>
            <a:ext cx="8229600" cy="26881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24B6D46-A89B-0B3D-D6E2-AC7C7026DAFA}"/>
              </a:ext>
            </a:extLst>
          </p:cNvPr>
          <p:cNvSpPr>
            <a:spLocks noGrp="1"/>
          </p:cNvSpPr>
          <p:nvPr>
            <p:ph type="sldNum" sz="quarter" idx="4"/>
          </p:nvPr>
        </p:nvSpPr>
        <p:spPr>
          <a:xfrm>
            <a:off x="166395" y="6356350"/>
            <a:ext cx="2743200" cy="365125"/>
          </a:xfrm>
          <a:prstGeom prst="rect">
            <a:avLst/>
          </a:prstGeom>
        </p:spPr>
        <p:txBody>
          <a:bodyPr vert="horz" lIns="91440" tIns="45720" rIns="91440" bIns="45720" rtlCol="0" anchor="ctr"/>
          <a:lstStyle>
            <a:lvl1pPr algn="l">
              <a:defRPr sz="1000">
                <a:solidFill>
                  <a:schemeClr val="tx1"/>
                </a:solidFill>
              </a:defRPr>
            </a:lvl1pPr>
          </a:lstStyle>
          <a:p>
            <a:fld id="{E9D25D31-D6D1-4707-9EC9-A2A91580B82B}" type="slidenum">
              <a:rPr lang="en-US" smtClean="0"/>
              <a:pPr/>
              <a:t>‹#›</a:t>
            </a:fld>
            <a:endParaRPr lang="en-US" dirty="0"/>
          </a:p>
        </p:txBody>
      </p:sp>
    </p:spTree>
    <p:extLst>
      <p:ext uri="{BB962C8B-B14F-4D97-AF65-F5344CB8AC3E}">
        <p14:creationId xmlns:p14="http://schemas.microsoft.com/office/powerpoint/2010/main" val="2501777854"/>
      </p:ext>
    </p:extLst>
  </p:cSld>
  <p:clrMap bg1="lt1" tx1="dk1" bg2="lt2" tx2="dk2" accent1="accent1" accent2="accent2" accent3="accent3" accent4="accent4" accent5="accent5" accent6="accent6" hlink="hlink" folHlink="folHlink"/>
  <p:sldLayoutIdLst>
    <p:sldLayoutId id="2147483723" r:id="rId1"/>
    <p:sldLayoutId id="214748372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1200"/>
        </a:spcAft>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368903"/>
      </p:ext>
    </p:extLst>
  </p:cSld>
  <p:clrMap bg1="dk1" tx1="lt1" bg2="dk2" tx2="lt2" accent1="accent1" accent2="accent2" accent3="accent3" accent4="accent4" accent5="accent5" accent6="accent6" hlink="hlink" folHlink="folHlink"/>
  <p:sldLayoutIdLst>
    <p:sldLayoutId id="214748372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88E9A-505D-F740-DA28-092CD5C611C6}"/>
              </a:ext>
            </a:extLst>
          </p:cNvPr>
          <p:cNvSpPr>
            <a:spLocks noGrp="1"/>
          </p:cNvSpPr>
          <p:nvPr>
            <p:ph type="dt" sz="half" idx="2"/>
          </p:nvPr>
        </p:nvSpPr>
        <p:spPr>
          <a:xfrm>
            <a:off x="9372600" y="45720"/>
            <a:ext cx="2743200" cy="265176"/>
          </a:xfrm>
          <a:prstGeom prst="rect">
            <a:avLst/>
          </a:prstGeom>
        </p:spPr>
        <p:txBody>
          <a:bodyPr vert="horz" lIns="91440" tIns="45720" rIns="91440" bIns="45720" rtlCol="0" anchor="ctr"/>
          <a:lstStyle>
            <a:lvl1pPr algn="r">
              <a:defRPr sz="1000">
                <a:solidFill>
                  <a:schemeClr val="bg1"/>
                </a:solidFill>
              </a:defRPr>
            </a:lvl1pPr>
          </a:lstStyle>
          <a:p>
            <a:r>
              <a:rPr lang="en-US"/>
              <a:t>May 9, 2024</a:t>
            </a:r>
            <a:endParaRPr lang="en-US" dirty="0"/>
          </a:p>
        </p:txBody>
      </p:sp>
      <p:sp>
        <p:nvSpPr>
          <p:cNvPr id="3" name="Footer Placeholder 2">
            <a:extLst>
              <a:ext uri="{FF2B5EF4-FFF2-40B4-BE49-F238E27FC236}">
                <a16:creationId xmlns:a16="http://schemas.microsoft.com/office/drawing/2014/main" id="{37677C7D-FC6C-F040-A6D2-42F0E3F828A4}"/>
              </a:ext>
            </a:extLst>
          </p:cNvPr>
          <p:cNvSpPr>
            <a:spLocks noGrp="1"/>
          </p:cNvSpPr>
          <p:nvPr>
            <p:ph type="ftr" sz="quarter" idx="3"/>
          </p:nvPr>
        </p:nvSpPr>
        <p:spPr>
          <a:xfrm>
            <a:off x="73152" y="45720"/>
            <a:ext cx="8229600" cy="265176"/>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848E47A4-0FEA-9903-A60B-348AD9EA2E0E}"/>
              </a:ext>
            </a:extLst>
          </p:cNvPr>
          <p:cNvSpPr>
            <a:spLocks noGrp="1"/>
          </p:cNvSpPr>
          <p:nvPr>
            <p:ph type="sldNum" sz="quarter" idx="4"/>
          </p:nvPr>
        </p:nvSpPr>
        <p:spPr>
          <a:xfrm>
            <a:off x="164592" y="6356350"/>
            <a:ext cx="2743200" cy="365125"/>
          </a:xfrm>
          <a:prstGeom prst="rect">
            <a:avLst/>
          </a:prstGeom>
        </p:spPr>
        <p:txBody>
          <a:bodyPr vert="horz" lIns="91440" tIns="45720" rIns="91440" bIns="45720" rtlCol="0" anchor="ctr"/>
          <a:lstStyle>
            <a:lvl1pPr algn="l">
              <a:defRPr sz="1000">
                <a:solidFill>
                  <a:schemeClr val="bg1"/>
                </a:solidFill>
              </a:defRPr>
            </a:lvl1pPr>
          </a:lstStyle>
          <a:p>
            <a:fld id="{65D67DF5-BD2E-4D88-BE8B-422A09B39C6F}" type="slidenum">
              <a:rPr lang="en-US" smtClean="0"/>
              <a:pPr/>
              <a:t>‹#›</a:t>
            </a:fld>
            <a:endParaRPr lang="en-US" dirty="0"/>
          </a:p>
        </p:txBody>
      </p:sp>
    </p:spTree>
    <p:extLst>
      <p:ext uri="{BB962C8B-B14F-4D97-AF65-F5344CB8AC3E}">
        <p14:creationId xmlns:p14="http://schemas.microsoft.com/office/powerpoint/2010/main" val="3346559270"/>
      </p:ext>
    </p:extLst>
  </p:cSld>
  <p:clrMap bg1="lt1" tx1="dk1" bg2="lt2" tx2="dk2" accent1="accent1" accent2="accent2" accent3="accent3" accent4="accent4" accent5="accent5" accent6="accent6" hlink="hlink" folHlink="folHlink"/>
  <p:sldLayoutIdLst>
    <p:sldLayoutId id="214748372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t.nc.gov/documents/digital-accessibility-usability-standard/op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support.google.com/youtube/topic/9257112?hl=en&amp;ref_topic=9257107" TargetMode="External"/><Relationship Id="rId3" Type="http://schemas.openxmlformats.org/officeDocument/2006/relationships/hyperlink" Target="https://www.facebook.com/help/accessibility" TargetMode="External"/><Relationship Id="rId7" Type="http://schemas.openxmlformats.org/officeDocument/2006/relationships/hyperlink" Target="https://help.x.com/en/resources/accessibilit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tiktok.com/accessibility/" TargetMode="External"/><Relationship Id="rId5" Type="http://schemas.openxmlformats.org/officeDocument/2006/relationships/hyperlink" Target="https://www.linkedin.com/accessibility" TargetMode="External"/><Relationship Id="rId4" Type="http://schemas.openxmlformats.org/officeDocument/2006/relationships/hyperlink" Target="https://help.instagram.com/30860533735150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it.nc.gov/a11y-cop&#8203;" TargetMode="External"/><Relationship Id="rId4" Type="http://schemas.openxmlformats.org/officeDocument/2006/relationships/hyperlink" Target="https://it.nc.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nc.gov/digital-accessibilit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ederalregister.gov/documents/2024/04/24/2024-07758/nondiscrimination-on-the-basis-of-disability-accessibility-of-web-information-and-services-of-stat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F7504397-B456-9CCE-BF31-DEBCA780B38A}"/>
              </a:ext>
            </a:extLst>
          </p:cNvPr>
          <p:cNvSpPr>
            <a:spLocks noGrp="1" noRot="1" noMove="1" noResize="1" noEditPoints="1" noAdjustHandles="1" noChangeArrowheads="1" noChangeShapeType="1"/>
          </p:cNvSpPr>
          <p:nvPr>
            <p:ph type="ctrTitle"/>
          </p:nvPr>
        </p:nvSpPr>
        <p:spPr>
          <a:xfrm>
            <a:off x="855345" y="644886"/>
            <a:ext cx="7949184" cy="2612969"/>
          </a:xfrm>
        </p:spPr>
        <p:txBody>
          <a:bodyPr/>
          <a:lstStyle/>
          <a:p>
            <a:br>
              <a:rPr lang="en-US" dirty="0"/>
            </a:br>
            <a:r>
              <a:rPr lang="en-US" dirty="0"/>
              <a:t>Digital Accessibility Regulations &amp; Standards</a:t>
            </a:r>
          </a:p>
        </p:txBody>
      </p:sp>
      <p:sp>
        <p:nvSpPr>
          <p:cNvPr id="11" name="Presenter Information">
            <a:extLst>
              <a:ext uri="{FF2B5EF4-FFF2-40B4-BE49-F238E27FC236}">
                <a16:creationId xmlns:a16="http://schemas.microsoft.com/office/drawing/2014/main" id="{4CF19390-6E14-4874-2FFB-307D206F6A3A}"/>
              </a:ext>
            </a:extLst>
          </p:cNvPr>
          <p:cNvSpPr>
            <a:spLocks noGrp="1" noRot="1" noMove="1" noResize="1" noEditPoints="1" noAdjustHandles="1" noChangeArrowheads="1" noChangeShapeType="1"/>
          </p:cNvSpPr>
          <p:nvPr>
            <p:ph type="subTitle" idx="1"/>
          </p:nvPr>
        </p:nvSpPr>
        <p:spPr>
          <a:xfrm>
            <a:off x="855345" y="3327470"/>
            <a:ext cx="7949184" cy="2515057"/>
          </a:xfrm>
        </p:spPr>
        <p:txBody>
          <a:bodyPr/>
          <a:lstStyle/>
          <a:p>
            <a:r>
              <a:rPr lang="en-US" dirty="0"/>
              <a:t>Amy Hepler</a:t>
            </a:r>
            <a:br>
              <a:rPr lang="en-US" dirty="0"/>
            </a:br>
            <a:r>
              <a:rPr lang="en-US" dirty="0"/>
              <a:t>Lead UX/Accessibility Developer, NCDIT</a:t>
            </a:r>
            <a:br>
              <a:rPr lang="en-US" dirty="0"/>
            </a:br>
            <a:r>
              <a:rPr lang="en-US" dirty="0"/>
              <a:t>Web Accessibility Specialist, IAAP</a:t>
            </a:r>
            <a:br>
              <a:rPr lang="en-US" dirty="0"/>
            </a:br>
            <a:br>
              <a:rPr lang="en-US" dirty="0"/>
            </a:br>
            <a:r>
              <a:rPr lang="en-US" dirty="0"/>
              <a:t>November 15, 2024</a:t>
            </a:r>
          </a:p>
        </p:txBody>
      </p:sp>
    </p:spTree>
    <p:extLst>
      <p:ext uri="{BB962C8B-B14F-4D97-AF65-F5344CB8AC3E}">
        <p14:creationId xmlns:p14="http://schemas.microsoft.com/office/powerpoint/2010/main" val="32139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2D7B-97F5-982B-C783-12066F452E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08313D-9E39-E452-6912-362A7E627376}"/>
              </a:ext>
            </a:extLst>
          </p:cNvPr>
          <p:cNvSpPr>
            <a:spLocks noGrp="1"/>
          </p:cNvSpPr>
          <p:nvPr>
            <p:ph type="title"/>
          </p:nvPr>
        </p:nvSpPr>
        <p:spPr>
          <a:xfrm>
            <a:off x="838200" y="746372"/>
            <a:ext cx="10515600" cy="561467"/>
          </a:xfrm>
        </p:spPr>
        <p:txBody>
          <a:bodyPr/>
          <a:lstStyle/>
          <a:p>
            <a:r>
              <a:rPr lang="en-US" dirty="0"/>
              <a:t>Exception: Archived Web Content </a:t>
            </a:r>
          </a:p>
        </p:txBody>
      </p:sp>
      <p:sp>
        <p:nvSpPr>
          <p:cNvPr id="5" name="Text Placeholder 4">
            <a:extLst>
              <a:ext uri="{FF2B5EF4-FFF2-40B4-BE49-F238E27FC236}">
                <a16:creationId xmlns:a16="http://schemas.microsoft.com/office/drawing/2014/main" id="{A7EA7B7D-DE87-2F70-37AC-388EF27B3777}"/>
              </a:ext>
            </a:extLst>
          </p:cNvPr>
          <p:cNvSpPr>
            <a:spLocks noGrp="1"/>
          </p:cNvSpPr>
          <p:nvPr>
            <p:ph type="body" sz="quarter" idx="10"/>
          </p:nvPr>
        </p:nvSpPr>
        <p:spPr>
          <a:xfrm>
            <a:off x="838200" y="1631092"/>
            <a:ext cx="10515600" cy="4348958"/>
          </a:xfrm>
        </p:spPr>
        <p:txBody>
          <a:bodyPr/>
          <a:lstStyle/>
          <a:p>
            <a:r>
              <a:rPr lang="en-US" dirty="0"/>
              <a:t>Web content that meets </a:t>
            </a:r>
            <a:r>
              <a:rPr lang="en-US" b="1" dirty="0"/>
              <a:t>all four </a:t>
            </a:r>
            <a:r>
              <a:rPr lang="en-US" dirty="0"/>
              <a:t>of the following does not need to meet WCAG 2.1 AA compliance:</a:t>
            </a:r>
          </a:p>
          <a:p>
            <a:pPr marL="971550" lvl="1" indent="-514350">
              <a:buFont typeface="+mj-lt"/>
              <a:buAutoNum type="arabicPeriod"/>
            </a:pPr>
            <a:r>
              <a:rPr lang="en-US" dirty="0"/>
              <a:t>Created before compliance date, </a:t>
            </a:r>
            <a:r>
              <a:rPr lang="en-US" b="1" dirty="0"/>
              <a:t>and</a:t>
            </a:r>
          </a:p>
          <a:p>
            <a:pPr marL="971550" lvl="1" indent="-514350">
              <a:buFont typeface="+mj-lt"/>
              <a:buAutoNum type="arabicPeriod"/>
            </a:pPr>
            <a:r>
              <a:rPr lang="en-US" dirty="0"/>
              <a:t>Retained exclusively for reference, research, or recordkeeping</a:t>
            </a:r>
            <a:r>
              <a:rPr lang="en-US" b="1" dirty="0"/>
              <a:t>, and</a:t>
            </a:r>
          </a:p>
          <a:p>
            <a:pPr marL="971550" lvl="1" indent="-514350">
              <a:buFont typeface="+mj-lt"/>
              <a:buAutoNum type="arabicPeriod"/>
            </a:pPr>
            <a:r>
              <a:rPr lang="en-US" dirty="0"/>
              <a:t>Kept in a specially-marked area for archived content, </a:t>
            </a:r>
            <a:r>
              <a:rPr lang="en-US" b="1" dirty="0"/>
              <a:t>and</a:t>
            </a:r>
          </a:p>
          <a:p>
            <a:pPr marL="971550" lvl="1" indent="-514350">
              <a:buFont typeface="+mj-lt"/>
              <a:buAutoNum type="arabicPeriod"/>
            </a:pPr>
            <a:r>
              <a:rPr lang="en-US" dirty="0"/>
              <a:t>Not altered or updated after the date of archiving.</a:t>
            </a:r>
          </a:p>
        </p:txBody>
      </p:sp>
    </p:spTree>
    <p:extLst>
      <p:ext uri="{BB962C8B-B14F-4D97-AF65-F5344CB8AC3E}">
        <p14:creationId xmlns:p14="http://schemas.microsoft.com/office/powerpoint/2010/main" val="271072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2A7024-8B7A-B658-730A-8EA679F1D037}"/>
              </a:ext>
            </a:extLst>
          </p:cNvPr>
          <p:cNvSpPr>
            <a:spLocks noGrp="1"/>
          </p:cNvSpPr>
          <p:nvPr>
            <p:ph type="title"/>
          </p:nvPr>
        </p:nvSpPr>
        <p:spPr/>
        <p:txBody>
          <a:bodyPr/>
          <a:lstStyle/>
          <a:p>
            <a:r>
              <a:rPr lang="en-US" dirty="0"/>
              <a:t>Exception: Pre-existing Conventional Electronic Documents</a:t>
            </a:r>
          </a:p>
        </p:txBody>
      </p:sp>
      <p:sp>
        <p:nvSpPr>
          <p:cNvPr id="9" name="Text Placeholder 8">
            <a:extLst>
              <a:ext uri="{FF2B5EF4-FFF2-40B4-BE49-F238E27FC236}">
                <a16:creationId xmlns:a16="http://schemas.microsoft.com/office/drawing/2014/main" id="{2C37F53B-C8A1-BEBB-583F-17C98EF0F764}"/>
              </a:ext>
            </a:extLst>
          </p:cNvPr>
          <p:cNvSpPr>
            <a:spLocks noGrp="1"/>
          </p:cNvSpPr>
          <p:nvPr>
            <p:ph type="body" sz="quarter" idx="10"/>
          </p:nvPr>
        </p:nvSpPr>
        <p:spPr>
          <a:xfrm>
            <a:off x="838200" y="1528010"/>
            <a:ext cx="10515600" cy="4746531"/>
          </a:xfrm>
        </p:spPr>
        <p:txBody>
          <a:bodyPr/>
          <a:lstStyle/>
          <a:p>
            <a:r>
              <a:rPr lang="en-US" sz="2600" dirty="0"/>
              <a:t>Documents that meet </a:t>
            </a:r>
            <a:r>
              <a:rPr lang="en-US" sz="2600" b="1" dirty="0"/>
              <a:t>both</a:t>
            </a:r>
            <a:r>
              <a:rPr lang="en-US" sz="2600" dirty="0"/>
              <a:t> of the following do not need to meet WCAG 2.1 AA compliance:</a:t>
            </a:r>
          </a:p>
          <a:p>
            <a:pPr marL="971550" lvl="1" indent="-514350">
              <a:buFont typeface="+mj-lt"/>
              <a:buAutoNum type="arabicPeriod"/>
            </a:pPr>
            <a:r>
              <a:rPr lang="en-US" dirty="0"/>
              <a:t>Documents are word processing, presentation, PDF, or spreadsheet files, </a:t>
            </a:r>
            <a:r>
              <a:rPr lang="en-US" b="1" dirty="0"/>
              <a:t>and</a:t>
            </a:r>
          </a:p>
          <a:p>
            <a:pPr marL="971550" lvl="1" indent="-514350">
              <a:buFont typeface="+mj-lt"/>
              <a:buAutoNum type="arabicPeriod"/>
            </a:pPr>
            <a:r>
              <a:rPr lang="en-US" dirty="0"/>
              <a:t>Available on the state or local government’s website or app before the compliance date.</a:t>
            </a:r>
            <a:br>
              <a:rPr lang="en-US" dirty="0"/>
            </a:br>
            <a:endParaRPr lang="en-US" dirty="0"/>
          </a:p>
          <a:p>
            <a:r>
              <a:rPr lang="en-US" sz="2600" b="1" dirty="0"/>
              <a:t>Exception does </a:t>
            </a:r>
            <a:r>
              <a:rPr lang="en-US" sz="2600" b="1" i="1" dirty="0"/>
              <a:t>not</a:t>
            </a:r>
            <a:r>
              <a:rPr lang="en-US" sz="2600" b="1" dirty="0"/>
              <a:t> apply when</a:t>
            </a:r>
            <a:r>
              <a:rPr lang="en-US" sz="2600" dirty="0"/>
              <a:t>:</a:t>
            </a:r>
          </a:p>
          <a:p>
            <a:pPr lvl="1"/>
            <a:r>
              <a:rPr lang="en-US" dirty="0"/>
              <a:t>Documents are currently used to apply for, access, or participate in a state or local government’s services, programs, or activities.</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232571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48CAB-5BEF-DBB5-7FE9-A63B5C7E5939}"/>
              </a:ext>
            </a:extLst>
          </p:cNvPr>
          <p:cNvSpPr>
            <a:spLocks noGrp="1"/>
          </p:cNvSpPr>
          <p:nvPr>
            <p:ph type="title"/>
          </p:nvPr>
        </p:nvSpPr>
        <p:spPr/>
        <p:txBody>
          <a:bodyPr/>
          <a:lstStyle/>
          <a:p>
            <a:r>
              <a:rPr lang="en-US" dirty="0"/>
              <a:t>Exception: Content Posted by Third Party</a:t>
            </a:r>
          </a:p>
        </p:txBody>
      </p:sp>
      <p:sp>
        <p:nvSpPr>
          <p:cNvPr id="6" name="Text Placeholder 5">
            <a:extLst>
              <a:ext uri="{FF2B5EF4-FFF2-40B4-BE49-F238E27FC236}">
                <a16:creationId xmlns:a16="http://schemas.microsoft.com/office/drawing/2014/main" id="{EF7C3A86-1BC9-D827-A730-3EDA9DCBBD59}"/>
              </a:ext>
            </a:extLst>
          </p:cNvPr>
          <p:cNvSpPr>
            <a:spLocks noGrp="1"/>
          </p:cNvSpPr>
          <p:nvPr>
            <p:ph type="body" sz="quarter" idx="10"/>
          </p:nvPr>
        </p:nvSpPr>
        <p:spPr/>
        <p:txBody>
          <a:bodyPr/>
          <a:lstStyle/>
          <a:p>
            <a:r>
              <a:rPr lang="en-US" dirty="0"/>
              <a:t>Content posted by a third party where the third party is </a:t>
            </a:r>
            <a:r>
              <a:rPr lang="en-US" b="1" dirty="0"/>
              <a:t>not</a:t>
            </a:r>
            <a:r>
              <a:rPr lang="en-US" dirty="0"/>
              <a:t> posting due to contractual, licensing, or other arrangements with a public entity.</a:t>
            </a:r>
            <a:br>
              <a:rPr lang="en-US" dirty="0"/>
            </a:br>
            <a:endParaRPr lang="en-US" dirty="0"/>
          </a:p>
          <a:p>
            <a:r>
              <a:rPr lang="en-US" b="1" dirty="0"/>
              <a:t>Exception does </a:t>
            </a:r>
            <a:r>
              <a:rPr lang="en-US" b="1" i="1" dirty="0"/>
              <a:t>not</a:t>
            </a:r>
            <a:r>
              <a:rPr lang="en-US" b="1" dirty="0"/>
              <a:t> apply when: </a:t>
            </a:r>
          </a:p>
          <a:p>
            <a:pPr lvl="1"/>
            <a:r>
              <a:rPr lang="en-US" dirty="0"/>
              <a:t>Third-party content posted by the state or local government.</a:t>
            </a:r>
          </a:p>
          <a:p>
            <a:pPr lvl="1"/>
            <a:r>
              <a:rPr lang="en-US" dirty="0"/>
              <a:t>Content posted by a state or local govt.’s contractor or vendor.</a:t>
            </a:r>
          </a:p>
          <a:p>
            <a:pPr lvl="1"/>
            <a:r>
              <a:rPr lang="en-US" dirty="0"/>
              <a:t>Tools and platforms that allow third parties to post content.</a:t>
            </a:r>
            <a:endParaRPr lang="en-US" b="1" dirty="0"/>
          </a:p>
          <a:p>
            <a:pPr marL="0" indent="0">
              <a:buNone/>
            </a:pPr>
            <a:br>
              <a:rPr lang="en-US" dirty="0"/>
            </a:br>
            <a:endParaRPr lang="en-US" dirty="0"/>
          </a:p>
        </p:txBody>
      </p:sp>
    </p:spTree>
    <p:extLst>
      <p:ext uri="{BB962C8B-B14F-4D97-AF65-F5344CB8AC3E}">
        <p14:creationId xmlns:p14="http://schemas.microsoft.com/office/powerpoint/2010/main" val="320547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843D8-AD90-EA3A-4CFC-F988E7DD5F4B}"/>
              </a:ext>
            </a:extLst>
          </p:cNvPr>
          <p:cNvSpPr>
            <a:spLocks noGrp="1"/>
          </p:cNvSpPr>
          <p:nvPr>
            <p:ph type="title"/>
          </p:nvPr>
        </p:nvSpPr>
        <p:spPr>
          <a:xfrm>
            <a:off x="838200" y="771086"/>
            <a:ext cx="10515600" cy="561467"/>
          </a:xfrm>
        </p:spPr>
        <p:txBody>
          <a:bodyPr/>
          <a:lstStyle/>
          <a:p>
            <a:r>
              <a:rPr lang="en-US" dirty="0"/>
              <a:t>Exception: Individualized Documents that are Password-Protected</a:t>
            </a:r>
          </a:p>
        </p:txBody>
      </p:sp>
      <p:sp>
        <p:nvSpPr>
          <p:cNvPr id="6" name="Text Placeholder 5">
            <a:extLst>
              <a:ext uri="{FF2B5EF4-FFF2-40B4-BE49-F238E27FC236}">
                <a16:creationId xmlns:a16="http://schemas.microsoft.com/office/drawing/2014/main" id="{98032391-6A85-5485-D497-C9AFA257CFCB}"/>
              </a:ext>
            </a:extLst>
          </p:cNvPr>
          <p:cNvSpPr>
            <a:spLocks noGrp="1"/>
          </p:cNvSpPr>
          <p:nvPr>
            <p:ph type="body" sz="quarter" idx="10"/>
          </p:nvPr>
        </p:nvSpPr>
        <p:spPr>
          <a:xfrm>
            <a:off x="838200" y="1927654"/>
            <a:ext cx="10515600" cy="4052395"/>
          </a:xfrm>
        </p:spPr>
        <p:txBody>
          <a:bodyPr/>
          <a:lstStyle/>
          <a:p>
            <a:pPr algn="l">
              <a:buFont typeface="Arial" panose="020B0604020202020204" pitchFamily="34" charset="0"/>
              <a:buChar char="•"/>
            </a:pPr>
            <a:r>
              <a:rPr lang="en-US" b="0" i="0" dirty="0">
                <a:effectLst/>
              </a:rPr>
              <a:t>Documents that meet </a:t>
            </a:r>
            <a:r>
              <a:rPr lang="en-US" b="1" i="0" dirty="0">
                <a:effectLst/>
              </a:rPr>
              <a:t>all three</a:t>
            </a:r>
            <a:r>
              <a:rPr lang="en-US" b="0" i="0" dirty="0">
                <a:effectLst/>
              </a:rPr>
              <a:t> of the following points do not need to meet WCAG 2.1, Level AA:</a:t>
            </a:r>
          </a:p>
          <a:p>
            <a:pPr marL="914400" lvl="1" indent="-457200" algn="l">
              <a:buFont typeface="+mj-lt"/>
              <a:buAutoNum type="arabicPeriod"/>
            </a:pPr>
            <a:r>
              <a:rPr lang="en-US" b="0" i="0" dirty="0">
                <a:effectLst/>
              </a:rPr>
              <a:t>The documents are word processing, presentation, PDF, or spreadsheet files, </a:t>
            </a:r>
            <a:r>
              <a:rPr lang="en-US" b="1" i="0" dirty="0">
                <a:effectLst/>
              </a:rPr>
              <a:t>and</a:t>
            </a:r>
            <a:endParaRPr lang="en-US" b="0" i="0" dirty="0">
              <a:effectLst/>
            </a:endParaRPr>
          </a:p>
          <a:p>
            <a:pPr marL="914400" lvl="1" indent="-457200" algn="l">
              <a:buFont typeface="+mj-lt"/>
              <a:buAutoNum type="arabicPeriod"/>
            </a:pPr>
            <a:r>
              <a:rPr lang="en-US" b="0" i="0" dirty="0">
                <a:effectLst/>
              </a:rPr>
              <a:t>The documents are about a specific person, property, or account, </a:t>
            </a:r>
            <a:r>
              <a:rPr lang="en-US" b="1" i="0" dirty="0">
                <a:effectLst/>
              </a:rPr>
              <a:t>and</a:t>
            </a:r>
            <a:endParaRPr lang="en-US" b="0" i="0" dirty="0">
              <a:effectLst/>
            </a:endParaRPr>
          </a:p>
          <a:p>
            <a:pPr marL="914400" lvl="1" indent="-457200" algn="l">
              <a:buFont typeface="+mj-lt"/>
              <a:buAutoNum type="arabicPeriod"/>
            </a:pPr>
            <a:r>
              <a:rPr lang="en-US" b="0" i="0" dirty="0">
                <a:effectLst/>
              </a:rPr>
              <a:t>The documents are password-protected or otherwise secured.</a:t>
            </a:r>
          </a:p>
          <a:p>
            <a:endParaRPr lang="en-US" dirty="0"/>
          </a:p>
        </p:txBody>
      </p:sp>
    </p:spTree>
    <p:extLst>
      <p:ext uri="{BB962C8B-B14F-4D97-AF65-F5344CB8AC3E}">
        <p14:creationId xmlns:p14="http://schemas.microsoft.com/office/powerpoint/2010/main" val="273940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93D939-2F2B-05B7-2C30-5847B7783E40}"/>
              </a:ext>
            </a:extLst>
          </p:cNvPr>
          <p:cNvSpPr>
            <a:spLocks noGrp="1"/>
          </p:cNvSpPr>
          <p:nvPr>
            <p:ph type="title"/>
          </p:nvPr>
        </p:nvSpPr>
        <p:spPr>
          <a:xfrm>
            <a:off x="838200" y="1673129"/>
            <a:ext cx="10515600" cy="561467"/>
          </a:xfrm>
        </p:spPr>
        <p:txBody>
          <a:bodyPr/>
          <a:lstStyle/>
          <a:p>
            <a:r>
              <a:rPr lang="en-US" dirty="0"/>
              <a:t>Exception: Pre-existing Social Media Posts</a:t>
            </a:r>
          </a:p>
        </p:txBody>
      </p:sp>
      <p:sp>
        <p:nvSpPr>
          <p:cNvPr id="6" name="Text Placeholder 5">
            <a:extLst>
              <a:ext uri="{FF2B5EF4-FFF2-40B4-BE49-F238E27FC236}">
                <a16:creationId xmlns:a16="http://schemas.microsoft.com/office/drawing/2014/main" id="{313D7A39-7D0C-4720-AE6D-DABE67588A25}"/>
              </a:ext>
            </a:extLst>
          </p:cNvPr>
          <p:cNvSpPr>
            <a:spLocks noGrp="1"/>
          </p:cNvSpPr>
          <p:nvPr>
            <p:ph type="body" sz="quarter" idx="10"/>
          </p:nvPr>
        </p:nvSpPr>
        <p:spPr>
          <a:xfrm>
            <a:off x="838200" y="2570204"/>
            <a:ext cx="10515600" cy="3409845"/>
          </a:xfrm>
        </p:spPr>
        <p:txBody>
          <a:bodyPr/>
          <a:lstStyle/>
          <a:p>
            <a:r>
              <a:rPr lang="en-US" dirty="0"/>
              <a:t>Social media posts made by a state or local government </a:t>
            </a:r>
            <a:r>
              <a:rPr lang="en-US" b="1" dirty="0"/>
              <a:t>before</a:t>
            </a:r>
            <a:r>
              <a:rPr lang="en-US" dirty="0"/>
              <a:t> the compliance date do not need to meet WCAG 2.1, Level AA.</a:t>
            </a:r>
          </a:p>
        </p:txBody>
      </p:sp>
    </p:spTree>
    <p:extLst>
      <p:ext uri="{BB962C8B-B14F-4D97-AF65-F5344CB8AC3E}">
        <p14:creationId xmlns:p14="http://schemas.microsoft.com/office/powerpoint/2010/main" val="246659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10BB-2C64-FE16-5F8A-C05CE7AA8D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020E65-1EC1-E366-BA70-8C3E8E5D7659}"/>
              </a:ext>
            </a:extLst>
          </p:cNvPr>
          <p:cNvSpPr>
            <a:spLocks noGrp="1"/>
          </p:cNvSpPr>
          <p:nvPr>
            <p:ph type="title"/>
          </p:nvPr>
        </p:nvSpPr>
        <p:spPr>
          <a:xfrm>
            <a:off x="838200" y="968794"/>
            <a:ext cx="10515600" cy="561467"/>
          </a:xfrm>
        </p:spPr>
        <p:txBody>
          <a:bodyPr/>
          <a:lstStyle/>
          <a:p>
            <a:r>
              <a:rPr lang="en-US" dirty="0"/>
              <a:t>Exceptions Do Not Change</a:t>
            </a:r>
          </a:p>
        </p:txBody>
      </p:sp>
      <p:sp>
        <p:nvSpPr>
          <p:cNvPr id="5" name="Text Placeholder 4">
            <a:extLst>
              <a:ext uri="{FF2B5EF4-FFF2-40B4-BE49-F238E27FC236}">
                <a16:creationId xmlns:a16="http://schemas.microsoft.com/office/drawing/2014/main" id="{EAC135C5-E668-DE6B-3C18-688D3EF1977C}"/>
              </a:ext>
            </a:extLst>
          </p:cNvPr>
          <p:cNvSpPr>
            <a:spLocks noGrp="1"/>
          </p:cNvSpPr>
          <p:nvPr>
            <p:ph type="body" sz="quarter" idx="10"/>
          </p:nvPr>
        </p:nvSpPr>
        <p:spPr>
          <a:xfrm>
            <a:off x="838200" y="1779372"/>
            <a:ext cx="10515600" cy="4200677"/>
          </a:xfrm>
        </p:spPr>
        <p:txBody>
          <a:bodyPr/>
          <a:lstStyle/>
          <a:p>
            <a:r>
              <a:rPr lang="en-US" dirty="0"/>
              <a:t>Must provide individuals with disabilities with</a:t>
            </a:r>
          </a:p>
          <a:p>
            <a:pPr lvl="1"/>
            <a:r>
              <a:rPr lang="en-US" dirty="0"/>
              <a:t>Effective communication</a:t>
            </a:r>
          </a:p>
          <a:p>
            <a:pPr lvl="1"/>
            <a:r>
              <a:rPr lang="en-US" dirty="0"/>
              <a:t>Reasonable modifications</a:t>
            </a:r>
          </a:p>
          <a:p>
            <a:pPr lvl="1"/>
            <a:r>
              <a:rPr lang="en-US" dirty="0"/>
              <a:t>An equal opportunity to participate/benefit</a:t>
            </a:r>
          </a:p>
          <a:p>
            <a:r>
              <a:rPr lang="en-US" dirty="0"/>
              <a:t>Providing accessible formats to a user who requests them </a:t>
            </a:r>
          </a:p>
        </p:txBody>
      </p:sp>
    </p:spTree>
    <p:extLst>
      <p:ext uri="{BB962C8B-B14F-4D97-AF65-F5344CB8AC3E}">
        <p14:creationId xmlns:p14="http://schemas.microsoft.com/office/powerpoint/2010/main" val="290186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44D383-0595-6976-2911-A646C1F87988}"/>
              </a:ext>
            </a:extLst>
          </p:cNvPr>
          <p:cNvSpPr>
            <a:spLocks noGrp="1"/>
          </p:cNvSpPr>
          <p:nvPr>
            <p:ph type="ctrTitle"/>
          </p:nvPr>
        </p:nvSpPr>
        <p:spPr>
          <a:xfrm>
            <a:off x="646176" y="1389380"/>
            <a:ext cx="9144000" cy="1786305"/>
          </a:xfrm>
        </p:spPr>
        <p:txBody>
          <a:bodyPr/>
          <a:lstStyle/>
          <a:p>
            <a:r>
              <a:rPr lang="en-US" dirty="0"/>
              <a:t>State of North Carolina </a:t>
            </a:r>
          </a:p>
        </p:txBody>
      </p:sp>
      <p:sp>
        <p:nvSpPr>
          <p:cNvPr id="6" name="Subtitle 5">
            <a:extLst>
              <a:ext uri="{FF2B5EF4-FFF2-40B4-BE49-F238E27FC236}">
                <a16:creationId xmlns:a16="http://schemas.microsoft.com/office/drawing/2014/main" id="{75081BED-269A-514F-1454-9943E850E8B0}"/>
              </a:ext>
            </a:extLst>
          </p:cNvPr>
          <p:cNvSpPr>
            <a:spLocks noGrp="1"/>
          </p:cNvSpPr>
          <p:nvPr>
            <p:ph type="subTitle" idx="1"/>
          </p:nvPr>
        </p:nvSpPr>
        <p:spPr>
          <a:xfrm>
            <a:off x="646176" y="3175685"/>
            <a:ext cx="9144000" cy="2035352"/>
          </a:xfrm>
        </p:spPr>
        <p:txBody>
          <a:bodyPr/>
          <a:lstStyle/>
          <a:p>
            <a:r>
              <a:rPr lang="en-US" dirty="0"/>
              <a:t>Digital Accessibility and Usability Standard</a:t>
            </a:r>
          </a:p>
        </p:txBody>
      </p:sp>
      <p:pic>
        <p:nvPicPr>
          <p:cNvPr id="3" name="Picture 2" descr="The Great Seal of the State of North Carolina&#10;">
            <a:extLst>
              <a:ext uri="{FF2B5EF4-FFF2-40B4-BE49-F238E27FC236}">
                <a16:creationId xmlns:a16="http://schemas.microsoft.com/office/drawing/2014/main" id="{9F17A5AA-45A5-389D-6336-09F99115F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148" y="1140334"/>
            <a:ext cx="4061426" cy="4102347"/>
          </a:xfrm>
          <a:prstGeom prst="rect">
            <a:avLst/>
          </a:prstGeom>
        </p:spPr>
      </p:pic>
    </p:spTree>
    <p:extLst>
      <p:ext uri="{BB962C8B-B14F-4D97-AF65-F5344CB8AC3E}">
        <p14:creationId xmlns:p14="http://schemas.microsoft.com/office/powerpoint/2010/main" val="159701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E9BE1-8AB8-F384-50B7-784D99D25FD0}"/>
              </a:ext>
            </a:extLst>
          </p:cNvPr>
          <p:cNvSpPr>
            <a:spLocks noGrp="1"/>
          </p:cNvSpPr>
          <p:nvPr>
            <p:ph type="title"/>
          </p:nvPr>
        </p:nvSpPr>
        <p:spPr/>
        <p:txBody>
          <a:bodyPr/>
          <a:lstStyle/>
          <a:p>
            <a:r>
              <a:rPr lang="en-US" dirty="0"/>
              <a:t>State Standard:</a:t>
            </a:r>
            <a:br>
              <a:rPr lang="en-US" dirty="0"/>
            </a:br>
            <a:r>
              <a:rPr lang="en-US" dirty="0"/>
              <a:t>Digital-First Public Experiences</a:t>
            </a:r>
          </a:p>
        </p:txBody>
      </p:sp>
      <p:sp>
        <p:nvSpPr>
          <p:cNvPr id="5" name="Text Placeholder 4">
            <a:extLst>
              <a:ext uri="{FF2B5EF4-FFF2-40B4-BE49-F238E27FC236}">
                <a16:creationId xmlns:a16="http://schemas.microsoft.com/office/drawing/2014/main" id="{FA586B3F-B6F7-9503-45E5-F25807EED139}"/>
              </a:ext>
            </a:extLst>
          </p:cNvPr>
          <p:cNvSpPr>
            <a:spLocks noGrp="1"/>
          </p:cNvSpPr>
          <p:nvPr>
            <p:ph type="body" sz="quarter" idx="10"/>
          </p:nvPr>
        </p:nvSpPr>
        <p:spPr>
          <a:xfrm>
            <a:off x="838200" y="1655805"/>
            <a:ext cx="10515600" cy="4801811"/>
          </a:xfrm>
        </p:spPr>
        <p:txBody>
          <a:bodyPr/>
          <a:lstStyle/>
          <a:p>
            <a:r>
              <a:rPr lang="en-US" sz="2600" dirty="0"/>
              <a:t>Published April 2024</a:t>
            </a:r>
          </a:p>
          <a:p>
            <a:pPr lvl="1"/>
            <a:r>
              <a:rPr lang="en-US" b="1" dirty="0">
                <a:solidFill>
                  <a:schemeClr val="accent2"/>
                </a:solidFill>
                <a:hlinkClick r:id="rId3">
                  <a:extLst>
                    <a:ext uri="{A12FA001-AC4F-418D-AE19-62706E023703}">
                      <ahyp:hlinkClr xmlns:ahyp="http://schemas.microsoft.com/office/drawing/2018/hyperlinkcolor" val="tx"/>
                    </a:ext>
                  </a:extLst>
                </a:hlinkClick>
              </a:rPr>
              <a:t>State of North Carolina Digital Accessibility and Usability Standard</a:t>
            </a:r>
            <a:endParaRPr lang="en-US" dirty="0"/>
          </a:p>
          <a:p>
            <a:r>
              <a:rPr lang="en-US" sz="2600" dirty="0"/>
              <a:t>Applies to all NC state agencies’ websites &amp; digital services that are:  </a:t>
            </a:r>
          </a:p>
          <a:p>
            <a:pPr lvl="1"/>
            <a:r>
              <a:rPr lang="en-US" dirty="0"/>
              <a:t>Maintained by an agency directly or by a contractor or other entity on behalf of an agency; and</a:t>
            </a:r>
          </a:p>
          <a:p>
            <a:pPr lvl="1"/>
            <a:r>
              <a:rPr lang="en-US" dirty="0"/>
              <a:t>Intended for use by the public </a:t>
            </a:r>
          </a:p>
          <a:p>
            <a:r>
              <a:rPr lang="en-US" sz="2600" dirty="0"/>
              <a:t>Agencies encourage to also apply to internal-facing websites</a:t>
            </a:r>
          </a:p>
        </p:txBody>
      </p:sp>
    </p:spTree>
    <p:extLst>
      <p:ext uri="{BB962C8B-B14F-4D97-AF65-F5344CB8AC3E}">
        <p14:creationId xmlns:p14="http://schemas.microsoft.com/office/powerpoint/2010/main" val="4665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A9F4E-CF19-694F-D265-2D7002174553}"/>
              </a:ext>
            </a:extLst>
          </p:cNvPr>
          <p:cNvSpPr>
            <a:spLocks noGrp="1"/>
          </p:cNvSpPr>
          <p:nvPr>
            <p:ph type="title"/>
          </p:nvPr>
        </p:nvSpPr>
        <p:spPr/>
        <p:txBody>
          <a:bodyPr/>
          <a:lstStyle/>
          <a:p>
            <a:r>
              <a:rPr lang="en-US" dirty="0"/>
              <a:t>Standards Include</a:t>
            </a:r>
          </a:p>
        </p:txBody>
      </p:sp>
      <p:sp>
        <p:nvSpPr>
          <p:cNvPr id="6" name="Text Placeholder 5">
            <a:extLst>
              <a:ext uri="{FF2B5EF4-FFF2-40B4-BE49-F238E27FC236}">
                <a16:creationId xmlns:a16="http://schemas.microsoft.com/office/drawing/2014/main" id="{105B07FC-896D-531D-FB67-6757D8D74854}"/>
              </a:ext>
            </a:extLst>
          </p:cNvPr>
          <p:cNvSpPr>
            <a:spLocks noGrp="1"/>
          </p:cNvSpPr>
          <p:nvPr>
            <p:ph type="body" sz="quarter" idx="10"/>
          </p:nvPr>
        </p:nvSpPr>
        <p:spPr/>
        <p:txBody>
          <a:bodyPr/>
          <a:lstStyle/>
          <a:p>
            <a:pPr marL="514350" indent="-514350">
              <a:buFont typeface="+mj-lt"/>
              <a:buAutoNum type="arabicPeriod"/>
            </a:pPr>
            <a:r>
              <a:rPr lang="en-US" sz="2600" dirty="0"/>
              <a:t>Accessibility Standards</a:t>
            </a:r>
          </a:p>
          <a:p>
            <a:pPr marL="514350" indent="-514350">
              <a:buFont typeface="+mj-lt"/>
              <a:buAutoNum type="arabicPeriod"/>
            </a:pPr>
            <a:r>
              <a:rPr lang="en-US" sz="2600" dirty="0"/>
              <a:t>Consistent Design &amp; Brand Identity </a:t>
            </a:r>
          </a:p>
          <a:p>
            <a:pPr marL="514350" indent="-514350">
              <a:buFont typeface="+mj-lt"/>
              <a:buAutoNum type="arabicPeriod"/>
            </a:pPr>
            <a:r>
              <a:rPr lang="en-US" sz="2600" dirty="0"/>
              <a:t>Easy to Understand Authoritative Content</a:t>
            </a:r>
          </a:p>
          <a:p>
            <a:pPr marL="514350" indent="-514350">
              <a:buFont typeface="+mj-lt"/>
              <a:buAutoNum type="arabicPeriod"/>
            </a:pPr>
            <a:r>
              <a:rPr lang="en-US" sz="2600" dirty="0"/>
              <a:t>Discoverable and Optimized for Search</a:t>
            </a:r>
          </a:p>
          <a:p>
            <a:pPr marL="514350" indent="-514350">
              <a:buFont typeface="+mj-lt"/>
              <a:buAutoNum type="arabicPeriod"/>
            </a:pPr>
            <a:r>
              <a:rPr lang="en-US" sz="2600" dirty="0"/>
              <a:t>Security by Design &amp; Default</a:t>
            </a:r>
          </a:p>
          <a:p>
            <a:pPr marL="514350" indent="-514350">
              <a:buFont typeface="+mj-lt"/>
              <a:buAutoNum type="arabicPeriod"/>
            </a:pPr>
            <a:r>
              <a:rPr lang="en-US" sz="2600" dirty="0"/>
              <a:t>User-Centered Design</a:t>
            </a:r>
          </a:p>
          <a:p>
            <a:pPr marL="514350" indent="-514350">
              <a:buFont typeface="+mj-lt"/>
              <a:buAutoNum type="arabicPeriod"/>
            </a:pPr>
            <a:r>
              <a:rPr lang="en-US" sz="2600" dirty="0"/>
              <a:t>Mobile-First, Responsive Design</a:t>
            </a:r>
          </a:p>
          <a:p>
            <a:pPr marL="514350" indent="-514350">
              <a:buFont typeface="+mj-lt"/>
              <a:buAutoNum type="arabicPeriod"/>
            </a:pPr>
            <a:r>
              <a:rPr lang="en-US" sz="2600" dirty="0"/>
              <a:t>Privacy</a:t>
            </a:r>
          </a:p>
          <a:p>
            <a:pPr marL="514350" indent="-514350">
              <a:buFont typeface="+mj-lt"/>
              <a:buAutoNum type="arabicPeriod"/>
            </a:pPr>
            <a:r>
              <a:rPr lang="en-US" sz="2600" dirty="0"/>
              <a:t>Digitization of Forms &amp; Services</a:t>
            </a:r>
          </a:p>
          <a:p>
            <a:endParaRPr lang="en-US" dirty="0"/>
          </a:p>
        </p:txBody>
      </p:sp>
    </p:spTree>
    <p:extLst>
      <p:ext uri="{BB962C8B-B14F-4D97-AF65-F5344CB8AC3E}">
        <p14:creationId xmlns:p14="http://schemas.microsoft.com/office/powerpoint/2010/main" val="80047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CD04F9-A0F2-5F8F-D214-A64B8E1C8ABF}"/>
              </a:ext>
            </a:extLst>
          </p:cNvPr>
          <p:cNvSpPr>
            <a:spLocks noGrp="1"/>
          </p:cNvSpPr>
          <p:nvPr>
            <p:ph type="title"/>
          </p:nvPr>
        </p:nvSpPr>
        <p:spPr>
          <a:xfrm>
            <a:off x="838200" y="1191215"/>
            <a:ext cx="10515600" cy="561467"/>
          </a:xfrm>
        </p:spPr>
        <p:txBody>
          <a:bodyPr/>
          <a:lstStyle/>
          <a:p>
            <a:r>
              <a:rPr lang="en-US" dirty="0"/>
              <a:t>Accessibility Standards </a:t>
            </a:r>
          </a:p>
        </p:txBody>
      </p:sp>
      <p:sp>
        <p:nvSpPr>
          <p:cNvPr id="6" name="Text Placeholder 5">
            <a:extLst>
              <a:ext uri="{FF2B5EF4-FFF2-40B4-BE49-F238E27FC236}">
                <a16:creationId xmlns:a16="http://schemas.microsoft.com/office/drawing/2014/main" id="{3D01434B-7046-28A3-853F-AEB36A10DF53}"/>
              </a:ext>
            </a:extLst>
          </p:cNvPr>
          <p:cNvSpPr>
            <a:spLocks noGrp="1"/>
          </p:cNvSpPr>
          <p:nvPr>
            <p:ph type="body" sz="quarter" idx="10"/>
          </p:nvPr>
        </p:nvSpPr>
        <p:spPr>
          <a:xfrm>
            <a:off x="838200" y="2100648"/>
            <a:ext cx="10515600" cy="3879401"/>
          </a:xfrm>
        </p:spPr>
        <p:txBody>
          <a:bodyPr/>
          <a:lstStyle/>
          <a:p>
            <a:r>
              <a:rPr lang="en-US" dirty="0"/>
              <a:t>Includes a technical standard (WCAG 2.1 AA)</a:t>
            </a:r>
          </a:p>
          <a:p>
            <a:r>
              <a:rPr lang="en-US" dirty="0"/>
              <a:t>Testing for accessibility (automated and manual)</a:t>
            </a:r>
          </a:p>
          <a:p>
            <a:r>
              <a:rPr lang="en-US" dirty="0"/>
              <a:t>Promote accessibility and welcome feedback</a:t>
            </a:r>
          </a:p>
        </p:txBody>
      </p:sp>
    </p:spTree>
    <p:extLst>
      <p:ext uri="{BB962C8B-B14F-4D97-AF65-F5344CB8AC3E}">
        <p14:creationId xmlns:p14="http://schemas.microsoft.com/office/powerpoint/2010/main" val="19208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C445-517F-0515-3852-08E6B1175493}"/>
              </a:ext>
            </a:extLst>
          </p:cNvPr>
          <p:cNvSpPr>
            <a:spLocks noGrp="1"/>
          </p:cNvSpPr>
          <p:nvPr>
            <p:ph type="ctrTitle"/>
          </p:nvPr>
        </p:nvSpPr>
        <p:spPr/>
        <p:txBody>
          <a:bodyPr/>
          <a:lstStyle/>
          <a:p>
            <a:r>
              <a:rPr lang="en-US" dirty="0"/>
              <a:t>ADA Title II Regulation</a:t>
            </a:r>
          </a:p>
        </p:txBody>
      </p:sp>
      <p:sp>
        <p:nvSpPr>
          <p:cNvPr id="5" name="Subtitle 4">
            <a:extLst>
              <a:ext uri="{FF2B5EF4-FFF2-40B4-BE49-F238E27FC236}">
                <a16:creationId xmlns:a16="http://schemas.microsoft.com/office/drawing/2014/main" id="{105E7383-F740-D263-9177-A4559B78234F}"/>
              </a:ext>
            </a:extLst>
          </p:cNvPr>
          <p:cNvSpPr>
            <a:spLocks noGrp="1"/>
          </p:cNvSpPr>
          <p:nvPr>
            <p:ph type="subTitle" idx="1"/>
          </p:nvPr>
        </p:nvSpPr>
        <p:spPr/>
        <p:txBody>
          <a:bodyPr/>
          <a:lstStyle/>
          <a:p>
            <a:r>
              <a:rPr lang="en-US" dirty="0"/>
              <a:t>Digital Accessibility for State &amp; Local Governments</a:t>
            </a:r>
          </a:p>
        </p:txBody>
      </p:sp>
    </p:spTree>
    <p:extLst>
      <p:ext uri="{BB962C8B-B14F-4D97-AF65-F5344CB8AC3E}">
        <p14:creationId xmlns:p14="http://schemas.microsoft.com/office/powerpoint/2010/main" val="27045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A2275-D329-EF63-142F-DB8A0DC0A6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C313BA-C7A9-BFCB-3B3F-146227EE4A81}"/>
              </a:ext>
            </a:extLst>
          </p:cNvPr>
          <p:cNvSpPr>
            <a:spLocks noGrp="1"/>
          </p:cNvSpPr>
          <p:nvPr>
            <p:ph type="title"/>
          </p:nvPr>
        </p:nvSpPr>
        <p:spPr>
          <a:xfrm>
            <a:off x="838200" y="684588"/>
            <a:ext cx="10515600" cy="561467"/>
          </a:xfrm>
        </p:spPr>
        <p:txBody>
          <a:bodyPr/>
          <a:lstStyle/>
          <a:p>
            <a:r>
              <a:rPr lang="en-US" dirty="0"/>
              <a:t>Consistent Design &amp; Brand Identity</a:t>
            </a:r>
          </a:p>
        </p:txBody>
      </p:sp>
      <p:sp>
        <p:nvSpPr>
          <p:cNvPr id="6" name="Text Placeholder 5">
            <a:extLst>
              <a:ext uri="{FF2B5EF4-FFF2-40B4-BE49-F238E27FC236}">
                <a16:creationId xmlns:a16="http://schemas.microsoft.com/office/drawing/2014/main" id="{056D0BB1-5F3B-515F-1C46-B18325411366}"/>
              </a:ext>
            </a:extLst>
          </p:cNvPr>
          <p:cNvSpPr>
            <a:spLocks noGrp="1"/>
          </p:cNvSpPr>
          <p:nvPr>
            <p:ph type="body" sz="quarter" idx="10"/>
          </p:nvPr>
        </p:nvSpPr>
        <p:spPr>
          <a:xfrm>
            <a:off x="838200" y="1383956"/>
            <a:ext cx="10515600" cy="4596093"/>
          </a:xfrm>
        </p:spPr>
        <p:txBody>
          <a:bodyPr/>
          <a:lstStyle/>
          <a:p>
            <a:r>
              <a:rPr lang="en-US" dirty="0"/>
              <a:t>Official state website identifier (An official website of the State of North Carolina)</a:t>
            </a:r>
          </a:p>
          <a:p>
            <a:r>
              <a:rPr lang="en-US" dirty="0"/>
              <a:t>Use of state government subdomain (</a:t>
            </a:r>
            <a:r>
              <a:rPr lang="en-US" i="1" dirty="0" err="1"/>
              <a:t>sitename</a:t>
            </a:r>
            <a:r>
              <a:rPr lang="en-US" dirty="0" err="1"/>
              <a:t>.nc.gov</a:t>
            </a:r>
            <a:r>
              <a:rPr lang="en-US" dirty="0"/>
              <a:t>)</a:t>
            </a:r>
          </a:p>
          <a:p>
            <a:r>
              <a:rPr lang="en-US" dirty="0"/>
              <a:t>Simplify user experience – minimizing interruptions such as pop-ups, modals, overlays, etc. </a:t>
            </a:r>
          </a:p>
          <a:p>
            <a:r>
              <a:rPr lang="en-US" dirty="0"/>
              <a:t>Craft clear and friendly messages to build trust and ensure users feel comfortable using their website or service.</a:t>
            </a:r>
          </a:p>
        </p:txBody>
      </p:sp>
    </p:spTree>
    <p:extLst>
      <p:ext uri="{BB962C8B-B14F-4D97-AF65-F5344CB8AC3E}">
        <p14:creationId xmlns:p14="http://schemas.microsoft.com/office/powerpoint/2010/main" val="338683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F9C1F-9CAB-CDEB-430F-933E932644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B3913D-AA98-124F-EFE5-E998C725E49F}"/>
              </a:ext>
            </a:extLst>
          </p:cNvPr>
          <p:cNvSpPr>
            <a:spLocks noGrp="1"/>
          </p:cNvSpPr>
          <p:nvPr>
            <p:ph type="title"/>
          </p:nvPr>
        </p:nvSpPr>
        <p:spPr/>
        <p:txBody>
          <a:bodyPr/>
          <a:lstStyle/>
          <a:p>
            <a:r>
              <a:rPr lang="en-US" dirty="0"/>
              <a:t>Easy to Understand Authoritative Content</a:t>
            </a:r>
          </a:p>
        </p:txBody>
      </p:sp>
      <p:sp>
        <p:nvSpPr>
          <p:cNvPr id="6" name="Text Placeholder 5">
            <a:extLst>
              <a:ext uri="{FF2B5EF4-FFF2-40B4-BE49-F238E27FC236}">
                <a16:creationId xmlns:a16="http://schemas.microsoft.com/office/drawing/2014/main" id="{BE5BC9AC-A82C-86F3-4F33-74516C111613}"/>
              </a:ext>
            </a:extLst>
          </p:cNvPr>
          <p:cNvSpPr>
            <a:spLocks noGrp="1"/>
          </p:cNvSpPr>
          <p:nvPr>
            <p:ph type="body" sz="quarter" idx="10"/>
          </p:nvPr>
        </p:nvSpPr>
        <p:spPr/>
        <p:txBody>
          <a:bodyPr/>
          <a:lstStyle/>
          <a:p>
            <a:r>
              <a:rPr lang="en-US" sz="2600" dirty="0"/>
              <a:t>One Answer</a:t>
            </a:r>
          </a:p>
          <a:p>
            <a:pPr lvl="1"/>
            <a:r>
              <a:rPr lang="en-US" dirty="0"/>
              <a:t>Remove outdated content</a:t>
            </a:r>
          </a:p>
          <a:p>
            <a:pPr lvl="1"/>
            <a:r>
              <a:rPr lang="en-US" dirty="0"/>
              <a:t>Retire duplicate websites and digital services</a:t>
            </a:r>
          </a:p>
          <a:p>
            <a:pPr lvl="1"/>
            <a:r>
              <a:rPr lang="en-US" dirty="0"/>
              <a:t>Avoid micro sites for marketing, advertising, and awareness campaigns</a:t>
            </a:r>
          </a:p>
          <a:p>
            <a:pPr lvl="1"/>
            <a:r>
              <a:rPr lang="en-US" dirty="0"/>
              <a:t>Get user feedback on content</a:t>
            </a:r>
          </a:p>
          <a:p>
            <a:r>
              <a:rPr lang="en-US" sz="2600" dirty="0"/>
              <a:t>Plain Language</a:t>
            </a:r>
          </a:p>
          <a:p>
            <a:pPr lvl="1"/>
            <a:r>
              <a:rPr lang="en-US" dirty="0"/>
              <a:t>Write content in plain language for your intended audience</a:t>
            </a:r>
          </a:p>
          <a:p>
            <a:pPr lvl="1"/>
            <a:r>
              <a:rPr lang="en-US" dirty="0"/>
              <a:t>Use conversational tone</a:t>
            </a:r>
          </a:p>
          <a:p>
            <a:pPr lvl="1"/>
            <a:r>
              <a:rPr lang="en-US" dirty="0"/>
              <a:t>Avoid unnecessary “legalese”</a:t>
            </a:r>
          </a:p>
        </p:txBody>
      </p:sp>
    </p:spTree>
    <p:extLst>
      <p:ext uri="{BB962C8B-B14F-4D97-AF65-F5344CB8AC3E}">
        <p14:creationId xmlns:p14="http://schemas.microsoft.com/office/powerpoint/2010/main" val="38513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AB7A-588B-7ADF-C0C6-11D9C8FF0B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842FFD-2F98-1A2A-5D8D-87B20449D173}"/>
              </a:ext>
            </a:extLst>
          </p:cNvPr>
          <p:cNvSpPr>
            <a:spLocks noGrp="1"/>
          </p:cNvSpPr>
          <p:nvPr>
            <p:ph type="title"/>
          </p:nvPr>
        </p:nvSpPr>
        <p:spPr>
          <a:xfrm>
            <a:off x="838200" y="783442"/>
            <a:ext cx="10515600" cy="561467"/>
          </a:xfrm>
        </p:spPr>
        <p:txBody>
          <a:bodyPr/>
          <a:lstStyle/>
          <a:p>
            <a:r>
              <a:rPr lang="en-US" dirty="0"/>
              <a:t>Discoverable and Optimized for Search </a:t>
            </a:r>
          </a:p>
        </p:txBody>
      </p:sp>
      <p:sp>
        <p:nvSpPr>
          <p:cNvPr id="6" name="Text Placeholder 5">
            <a:extLst>
              <a:ext uri="{FF2B5EF4-FFF2-40B4-BE49-F238E27FC236}">
                <a16:creationId xmlns:a16="http://schemas.microsoft.com/office/drawing/2014/main" id="{18E0A14E-DE0B-9F7F-C11F-46BC6B9BEC0B}"/>
              </a:ext>
            </a:extLst>
          </p:cNvPr>
          <p:cNvSpPr>
            <a:spLocks noGrp="1"/>
          </p:cNvSpPr>
          <p:nvPr>
            <p:ph type="body" sz="quarter" idx="10"/>
          </p:nvPr>
        </p:nvSpPr>
        <p:spPr>
          <a:xfrm>
            <a:off x="838200" y="1581664"/>
            <a:ext cx="10515600" cy="4398385"/>
          </a:xfrm>
        </p:spPr>
        <p:txBody>
          <a:bodyPr/>
          <a:lstStyle/>
          <a:p>
            <a:r>
              <a:rPr lang="en-US" dirty="0"/>
              <a:t>Use on-site search functionality</a:t>
            </a:r>
          </a:p>
          <a:p>
            <a:r>
              <a:rPr lang="en-US" dirty="0"/>
              <a:t>Well-structured for effective crawling and indexing</a:t>
            </a:r>
          </a:p>
          <a:p>
            <a:r>
              <a:rPr lang="en-US" dirty="0"/>
              <a:t>Include descriptive metadata and machine-readable content</a:t>
            </a:r>
          </a:p>
          <a:p>
            <a:r>
              <a:rPr lang="en-US" dirty="0"/>
              <a:t>Promote the “right” content – align with target audience</a:t>
            </a:r>
          </a:p>
          <a:p>
            <a:r>
              <a:rPr lang="en-US" dirty="0"/>
              <a:t>Avoid jargon and unnecessary information</a:t>
            </a:r>
          </a:p>
          <a:p>
            <a:endParaRPr lang="en-US" dirty="0"/>
          </a:p>
          <a:p>
            <a:endParaRPr lang="en-US" dirty="0"/>
          </a:p>
        </p:txBody>
      </p:sp>
    </p:spTree>
    <p:extLst>
      <p:ext uri="{BB962C8B-B14F-4D97-AF65-F5344CB8AC3E}">
        <p14:creationId xmlns:p14="http://schemas.microsoft.com/office/powerpoint/2010/main" val="1223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F8DB9-37CD-7B13-2858-2DA367B478E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FAA785-539A-FC28-907E-7C69F36F6E27}"/>
              </a:ext>
            </a:extLst>
          </p:cNvPr>
          <p:cNvSpPr>
            <a:spLocks noGrp="1"/>
          </p:cNvSpPr>
          <p:nvPr>
            <p:ph type="title"/>
          </p:nvPr>
        </p:nvSpPr>
        <p:spPr>
          <a:xfrm>
            <a:off x="838200" y="771085"/>
            <a:ext cx="10515600" cy="561467"/>
          </a:xfrm>
        </p:spPr>
        <p:txBody>
          <a:bodyPr/>
          <a:lstStyle/>
          <a:p>
            <a:r>
              <a:rPr lang="en-US" dirty="0"/>
              <a:t>Security by Design &amp; Default</a:t>
            </a:r>
          </a:p>
        </p:txBody>
      </p:sp>
      <p:sp>
        <p:nvSpPr>
          <p:cNvPr id="6" name="Text Placeholder 5">
            <a:extLst>
              <a:ext uri="{FF2B5EF4-FFF2-40B4-BE49-F238E27FC236}">
                <a16:creationId xmlns:a16="http://schemas.microsoft.com/office/drawing/2014/main" id="{A8464305-BA11-D8E5-CDF4-354027E3C173}"/>
              </a:ext>
            </a:extLst>
          </p:cNvPr>
          <p:cNvSpPr>
            <a:spLocks noGrp="1"/>
          </p:cNvSpPr>
          <p:nvPr>
            <p:ph type="body" sz="quarter" idx="10"/>
          </p:nvPr>
        </p:nvSpPr>
        <p:spPr>
          <a:xfrm>
            <a:off x="838200" y="1458096"/>
            <a:ext cx="10515600" cy="4521953"/>
          </a:xfrm>
        </p:spPr>
        <p:txBody>
          <a:bodyPr/>
          <a:lstStyle/>
          <a:p>
            <a:r>
              <a:rPr lang="en-US" dirty="0"/>
              <a:t>Integrate application security in every phase</a:t>
            </a:r>
          </a:p>
          <a:p>
            <a:r>
              <a:rPr lang="en-US" dirty="0"/>
              <a:t>Encrypt in transit: HTTPS (both internal and public-facing traffic)</a:t>
            </a:r>
          </a:p>
          <a:p>
            <a:r>
              <a:rPr lang="en-US" dirty="0"/>
              <a:t>Support secure multi-factor authentication (MFA) for public-facing systems that require login</a:t>
            </a:r>
          </a:p>
          <a:p>
            <a:r>
              <a:rPr lang="en-US" dirty="0"/>
              <a:t>Conduct security assessments and testing</a:t>
            </a:r>
          </a:p>
          <a:p>
            <a:r>
              <a:rPr lang="en-US" dirty="0"/>
              <a:t>Allow users to report security issues</a:t>
            </a:r>
          </a:p>
        </p:txBody>
      </p:sp>
    </p:spTree>
    <p:extLst>
      <p:ext uri="{BB962C8B-B14F-4D97-AF65-F5344CB8AC3E}">
        <p14:creationId xmlns:p14="http://schemas.microsoft.com/office/powerpoint/2010/main" val="388470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F8F3-6397-8B54-96E9-931C3C54A8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657F4C-5647-E92F-BB9F-650B842232F1}"/>
              </a:ext>
            </a:extLst>
          </p:cNvPr>
          <p:cNvSpPr>
            <a:spLocks noGrp="1"/>
          </p:cNvSpPr>
          <p:nvPr>
            <p:ph type="title"/>
          </p:nvPr>
        </p:nvSpPr>
        <p:spPr>
          <a:xfrm>
            <a:off x="838200" y="877951"/>
            <a:ext cx="10515600" cy="561467"/>
          </a:xfrm>
        </p:spPr>
        <p:txBody>
          <a:bodyPr/>
          <a:lstStyle/>
          <a:p>
            <a:r>
              <a:rPr lang="en-US" dirty="0"/>
              <a:t>User-Center Design</a:t>
            </a:r>
          </a:p>
        </p:txBody>
      </p:sp>
      <p:sp>
        <p:nvSpPr>
          <p:cNvPr id="6" name="Text Placeholder 5">
            <a:extLst>
              <a:ext uri="{FF2B5EF4-FFF2-40B4-BE49-F238E27FC236}">
                <a16:creationId xmlns:a16="http://schemas.microsoft.com/office/drawing/2014/main" id="{61C7A1A7-FF1E-BE06-BA54-DC652ADF9AFD}"/>
              </a:ext>
            </a:extLst>
          </p:cNvPr>
          <p:cNvSpPr>
            <a:spLocks noGrp="1"/>
          </p:cNvSpPr>
          <p:nvPr>
            <p:ph type="body" sz="quarter" idx="10"/>
          </p:nvPr>
        </p:nvSpPr>
        <p:spPr>
          <a:xfrm>
            <a:off x="838200" y="1742302"/>
            <a:ext cx="10515600" cy="4237747"/>
          </a:xfrm>
        </p:spPr>
        <p:txBody>
          <a:bodyPr/>
          <a:lstStyle/>
          <a:p>
            <a:r>
              <a:rPr lang="en-US" dirty="0"/>
              <a:t>Start with users’ wants and needs</a:t>
            </a:r>
          </a:p>
          <a:p>
            <a:r>
              <a:rPr lang="en-US" dirty="0"/>
              <a:t>Engage users throughout design and development</a:t>
            </a:r>
          </a:p>
          <a:p>
            <a:r>
              <a:rPr lang="en-US" dirty="0"/>
              <a:t>Test with intended audience</a:t>
            </a:r>
          </a:p>
          <a:p>
            <a:r>
              <a:rPr lang="en-US" dirty="0"/>
              <a:t>Make data-driven decisions</a:t>
            </a:r>
          </a:p>
          <a:p>
            <a:r>
              <a:rPr lang="en-US" dirty="0"/>
              <a:t>Ensure language accessibility</a:t>
            </a:r>
          </a:p>
        </p:txBody>
      </p:sp>
    </p:spTree>
    <p:extLst>
      <p:ext uri="{BB962C8B-B14F-4D97-AF65-F5344CB8AC3E}">
        <p14:creationId xmlns:p14="http://schemas.microsoft.com/office/powerpoint/2010/main" val="216371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1A36F-0CDF-5B89-C23B-5EF667E927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000FD2-62C8-E171-4581-DD6643C15C24}"/>
              </a:ext>
            </a:extLst>
          </p:cNvPr>
          <p:cNvSpPr>
            <a:spLocks noGrp="1"/>
          </p:cNvSpPr>
          <p:nvPr>
            <p:ph type="title"/>
          </p:nvPr>
        </p:nvSpPr>
        <p:spPr>
          <a:xfrm>
            <a:off x="838200" y="1055291"/>
            <a:ext cx="10515600" cy="561467"/>
          </a:xfrm>
        </p:spPr>
        <p:txBody>
          <a:bodyPr/>
          <a:lstStyle/>
          <a:p>
            <a:r>
              <a:rPr lang="en-US" dirty="0"/>
              <a:t>Mobile-First, Responsive Design</a:t>
            </a:r>
          </a:p>
        </p:txBody>
      </p:sp>
      <p:sp>
        <p:nvSpPr>
          <p:cNvPr id="6" name="Text Placeholder 5">
            <a:extLst>
              <a:ext uri="{FF2B5EF4-FFF2-40B4-BE49-F238E27FC236}">
                <a16:creationId xmlns:a16="http://schemas.microsoft.com/office/drawing/2014/main" id="{B2714F57-A40F-9B04-EC14-DEEC1F653C9E}"/>
              </a:ext>
            </a:extLst>
          </p:cNvPr>
          <p:cNvSpPr>
            <a:spLocks noGrp="1"/>
          </p:cNvSpPr>
          <p:nvPr>
            <p:ph type="body" sz="quarter" idx="10"/>
          </p:nvPr>
        </p:nvSpPr>
        <p:spPr>
          <a:xfrm>
            <a:off x="838200" y="1865870"/>
            <a:ext cx="10515600" cy="4114180"/>
          </a:xfrm>
        </p:spPr>
        <p:txBody>
          <a:bodyPr/>
          <a:lstStyle/>
          <a:p>
            <a:r>
              <a:rPr lang="en-US" dirty="0"/>
              <a:t>Design mobile-friendly and device-agnostic </a:t>
            </a:r>
          </a:p>
          <a:p>
            <a:r>
              <a:rPr lang="en-US" dirty="0"/>
              <a:t>Prioritize mobile-first experiences</a:t>
            </a:r>
          </a:p>
          <a:p>
            <a:r>
              <a:rPr lang="en-US" dirty="0"/>
              <a:t>Test on mobile and tablet devices</a:t>
            </a:r>
          </a:p>
          <a:p>
            <a:r>
              <a:rPr lang="en-US" dirty="0"/>
              <a:t>Optimize for performance</a:t>
            </a:r>
          </a:p>
        </p:txBody>
      </p:sp>
    </p:spTree>
    <p:extLst>
      <p:ext uri="{BB962C8B-B14F-4D97-AF65-F5344CB8AC3E}">
        <p14:creationId xmlns:p14="http://schemas.microsoft.com/office/powerpoint/2010/main" val="75303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EF7557-6932-5B1E-24BD-B0630E9AE0F9}"/>
              </a:ext>
            </a:extLst>
          </p:cNvPr>
          <p:cNvSpPr>
            <a:spLocks noGrp="1"/>
          </p:cNvSpPr>
          <p:nvPr>
            <p:ph type="title"/>
          </p:nvPr>
        </p:nvSpPr>
        <p:spPr>
          <a:xfrm>
            <a:off x="838200" y="877950"/>
            <a:ext cx="10515600" cy="561467"/>
          </a:xfrm>
        </p:spPr>
        <p:txBody>
          <a:bodyPr/>
          <a:lstStyle/>
          <a:p>
            <a:r>
              <a:rPr lang="en-US" dirty="0"/>
              <a:t>Privacy</a:t>
            </a:r>
          </a:p>
        </p:txBody>
      </p:sp>
      <p:sp>
        <p:nvSpPr>
          <p:cNvPr id="6" name="Text Placeholder 5">
            <a:extLst>
              <a:ext uri="{FF2B5EF4-FFF2-40B4-BE49-F238E27FC236}">
                <a16:creationId xmlns:a16="http://schemas.microsoft.com/office/drawing/2014/main" id="{9F637DF7-D34B-FF39-8A5E-1A3246F8BAA4}"/>
              </a:ext>
            </a:extLst>
          </p:cNvPr>
          <p:cNvSpPr>
            <a:spLocks noGrp="1"/>
          </p:cNvSpPr>
          <p:nvPr>
            <p:ph type="body" sz="quarter" idx="10"/>
          </p:nvPr>
        </p:nvSpPr>
        <p:spPr>
          <a:xfrm>
            <a:off x="838200" y="1631092"/>
            <a:ext cx="10515600" cy="4348958"/>
          </a:xfrm>
        </p:spPr>
        <p:txBody>
          <a:bodyPr/>
          <a:lstStyle/>
          <a:p>
            <a:r>
              <a:rPr lang="en-US" dirty="0"/>
              <a:t>Incorporate from the beginning and throughout the data and website lifecycle</a:t>
            </a:r>
          </a:p>
          <a:p>
            <a:r>
              <a:rPr lang="en-US" dirty="0"/>
              <a:t>Post clearly visible privacy policy</a:t>
            </a:r>
          </a:p>
          <a:p>
            <a:r>
              <a:rPr lang="en-US" dirty="0"/>
              <a:t>Clear communication about the collection, use, maintenance, and dissemination, of PII in accordance with state and federal laws and state policy</a:t>
            </a:r>
          </a:p>
        </p:txBody>
      </p:sp>
    </p:spTree>
    <p:extLst>
      <p:ext uri="{BB962C8B-B14F-4D97-AF65-F5344CB8AC3E}">
        <p14:creationId xmlns:p14="http://schemas.microsoft.com/office/powerpoint/2010/main" val="244816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44C842-9810-3302-FDD3-3E5CAE64314B}"/>
              </a:ext>
            </a:extLst>
          </p:cNvPr>
          <p:cNvSpPr>
            <a:spLocks noGrp="1"/>
          </p:cNvSpPr>
          <p:nvPr>
            <p:ph type="title"/>
          </p:nvPr>
        </p:nvSpPr>
        <p:spPr>
          <a:xfrm>
            <a:off x="838200" y="1277713"/>
            <a:ext cx="10515600" cy="561467"/>
          </a:xfrm>
        </p:spPr>
        <p:txBody>
          <a:bodyPr/>
          <a:lstStyle/>
          <a:p>
            <a:r>
              <a:rPr lang="en-US" dirty="0"/>
              <a:t>Digitization of Forms &amp; Services</a:t>
            </a:r>
          </a:p>
        </p:txBody>
      </p:sp>
      <p:sp>
        <p:nvSpPr>
          <p:cNvPr id="6" name="Text Placeholder 5">
            <a:extLst>
              <a:ext uri="{FF2B5EF4-FFF2-40B4-BE49-F238E27FC236}">
                <a16:creationId xmlns:a16="http://schemas.microsoft.com/office/drawing/2014/main" id="{A3173429-2785-2B90-24FD-BBE10009259B}"/>
              </a:ext>
            </a:extLst>
          </p:cNvPr>
          <p:cNvSpPr>
            <a:spLocks noGrp="1"/>
          </p:cNvSpPr>
          <p:nvPr>
            <p:ph type="body" sz="quarter" idx="10"/>
          </p:nvPr>
        </p:nvSpPr>
        <p:spPr>
          <a:xfrm>
            <a:off x="838200" y="2038864"/>
            <a:ext cx="10515600" cy="3941185"/>
          </a:xfrm>
        </p:spPr>
        <p:txBody>
          <a:bodyPr/>
          <a:lstStyle/>
          <a:p>
            <a:r>
              <a:rPr lang="en-US" dirty="0"/>
              <a:t>Provide a digital option for forms</a:t>
            </a:r>
          </a:p>
          <a:p>
            <a:r>
              <a:rPr lang="en-US" dirty="0"/>
              <a:t>Design digital forms first as baseline for paper</a:t>
            </a:r>
          </a:p>
          <a:p>
            <a:r>
              <a:rPr lang="en-US" dirty="0"/>
              <a:t>Keep digital end-to-end</a:t>
            </a:r>
          </a:p>
          <a:p>
            <a:endParaRPr lang="en-US" dirty="0"/>
          </a:p>
        </p:txBody>
      </p:sp>
    </p:spTree>
    <p:extLst>
      <p:ext uri="{BB962C8B-B14F-4D97-AF65-F5344CB8AC3E}">
        <p14:creationId xmlns:p14="http://schemas.microsoft.com/office/powerpoint/2010/main" val="91772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8DEC83-6608-DF03-8B68-76B7EF365A13}"/>
              </a:ext>
            </a:extLst>
          </p:cNvPr>
          <p:cNvSpPr>
            <a:spLocks noGrp="1"/>
          </p:cNvSpPr>
          <p:nvPr>
            <p:ph type="ctrTitle"/>
          </p:nvPr>
        </p:nvSpPr>
        <p:spPr>
          <a:xfrm>
            <a:off x="659824" y="559557"/>
            <a:ext cx="9144000" cy="1578337"/>
          </a:xfrm>
        </p:spPr>
        <p:txBody>
          <a:bodyPr/>
          <a:lstStyle/>
          <a:p>
            <a:r>
              <a:rPr lang="en-US" dirty="0"/>
              <a:t>Accessible Social</a:t>
            </a:r>
          </a:p>
        </p:txBody>
      </p:sp>
      <p:sp>
        <p:nvSpPr>
          <p:cNvPr id="6" name="Subtitle 5">
            <a:extLst>
              <a:ext uri="{FF2B5EF4-FFF2-40B4-BE49-F238E27FC236}">
                <a16:creationId xmlns:a16="http://schemas.microsoft.com/office/drawing/2014/main" id="{E52A2E20-CC57-F850-F1F2-4F21E77F1B6E}"/>
              </a:ext>
            </a:extLst>
          </p:cNvPr>
          <p:cNvSpPr>
            <a:spLocks noGrp="1"/>
          </p:cNvSpPr>
          <p:nvPr>
            <p:ph type="subTitle" idx="1"/>
          </p:nvPr>
        </p:nvSpPr>
        <p:spPr>
          <a:xfrm>
            <a:off x="659824" y="2137895"/>
            <a:ext cx="9144000" cy="1820037"/>
          </a:xfrm>
        </p:spPr>
        <p:txBody>
          <a:bodyPr/>
          <a:lstStyle/>
          <a:p>
            <a:r>
              <a:rPr lang="en-US" dirty="0"/>
              <a:t>Creating Accessible Social Media Content</a:t>
            </a:r>
          </a:p>
        </p:txBody>
      </p:sp>
      <p:pic>
        <p:nvPicPr>
          <p:cNvPr id="16" name="Picture 15" descr="A group of thumbs up and heart icons&#10;&#10;">
            <a:extLst>
              <a:ext uri="{FF2B5EF4-FFF2-40B4-BE49-F238E27FC236}">
                <a16:creationId xmlns:a16="http://schemas.microsoft.com/office/drawing/2014/main" id="{52CD0A56-E740-37D7-BF44-B6964AE5C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270" y="3047913"/>
            <a:ext cx="7772400" cy="2502828"/>
          </a:xfrm>
          <a:prstGeom prst="rect">
            <a:avLst/>
          </a:prstGeom>
        </p:spPr>
      </p:pic>
    </p:spTree>
    <p:extLst>
      <p:ext uri="{BB962C8B-B14F-4D97-AF65-F5344CB8AC3E}">
        <p14:creationId xmlns:p14="http://schemas.microsoft.com/office/powerpoint/2010/main" val="21673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B8C22-873D-371D-A328-12E4FFA024D3}"/>
              </a:ext>
            </a:extLst>
          </p:cNvPr>
          <p:cNvSpPr>
            <a:spLocks noGrp="1"/>
          </p:cNvSpPr>
          <p:nvPr>
            <p:ph type="title"/>
          </p:nvPr>
        </p:nvSpPr>
        <p:spPr>
          <a:xfrm>
            <a:off x="838200" y="597216"/>
            <a:ext cx="10515600" cy="561467"/>
          </a:xfrm>
        </p:spPr>
        <p:txBody>
          <a:bodyPr/>
          <a:lstStyle/>
          <a:p>
            <a:r>
              <a:rPr lang="en-US" dirty="0"/>
              <a:t>Add Alternative Text (alt text) for Images</a:t>
            </a:r>
          </a:p>
        </p:txBody>
      </p:sp>
      <p:sp>
        <p:nvSpPr>
          <p:cNvPr id="5" name="Text Placeholder 4">
            <a:extLst>
              <a:ext uri="{FF2B5EF4-FFF2-40B4-BE49-F238E27FC236}">
                <a16:creationId xmlns:a16="http://schemas.microsoft.com/office/drawing/2014/main" id="{32E529B7-FF63-2235-9CD9-E06F27299F4F}"/>
              </a:ext>
            </a:extLst>
          </p:cNvPr>
          <p:cNvSpPr>
            <a:spLocks noGrp="1"/>
          </p:cNvSpPr>
          <p:nvPr>
            <p:ph type="body" sz="quarter" idx="10"/>
          </p:nvPr>
        </p:nvSpPr>
        <p:spPr>
          <a:xfrm>
            <a:off x="838200" y="1378424"/>
            <a:ext cx="10515600" cy="4601626"/>
          </a:xfrm>
        </p:spPr>
        <p:txBody>
          <a:bodyPr/>
          <a:lstStyle/>
          <a:p>
            <a:r>
              <a:rPr lang="en-US" dirty="0"/>
              <a:t>Alt text allows people to visualize images when they can’t see</a:t>
            </a:r>
          </a:p>
          <a:p>
            <a:r>
              <a:rPr lang="en-US" dirty="0"/>
              <a:t>Assistive devices read alt text </a:t>
            </a:r>
          </a:p>
          <a:p>
            <a:r>
              <a:rPr lang="en-US" dirty="0"/>
              <a:t>Describe image in its context</a:t>
            </a:r>
          </a:p>
          <a:p>
            <a:r>
              <a:rPr lang="en-US" dirty="0"/>
              <a:t>Skip writing “image of” or “photo of”</a:t>
            </a:r>
          </a:p>
          <a:p>
            <a:r>
              <a:rPr lang="en-US" dirty="0"/>
              <a:t>Transcribe text if image contains copy</a:t>
            </a:r>
          </a:p>
          <a:p>
            <a:r>
              <a:rPr lang="en-US" dirty="0"/>
              <a:t>Be concise</a:t>
            </a:r>
          </a:p>
        </p:txBody>
      </p:sp>
    </p:spTree>
    <p:extLst>
      <p:ext uri="{BB962C8B-B14F-4D97-AF65-F5344CB8AC3E}">
        <p14:creationId xmlns:p14="http://schemas.microsoft.com/office/powerpoint/2010/main" val="200655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7BDB-63F1-4522-E3FE-3B215D603286}"/>
              </a:ext>
            </a:extLst>
          </p:cNvPr>
          <p:cNvSpPr>
            <a:spLocks noGrp="1"/>
          </p:cNvSpPr>
          <p:nvPr>
            <p:ph type="title"/>
          </p:nvPr>
        </p:nvSpPr>
        <p:spPr>
          <a:xfrm>
            <a:off x="838200" y="1473795"/>
            <a:ext cx="10515600" cy="561467"/>
          </a:xfrm>
        </p:spPr>
        <p:txBody>
          <a:bodyPr/>
          <a:lstStyle/>
          <a:p>
            <a:r>
              <a:rPr lang="en-US" dirty="0"/>
              <a:t>Disclaimer</a:t>
            </a:r>
          </a:p>
        </p:txBody>
      </p:sp>
      <p:sp>
        <p:nvSpPr>
          <p:cNvPr id="3" name="Text Placeholder 2">
            <a:extLst>
              <a:ext uri="{FF2B5EF4-FFF2-40B4-BE49-F238E27FC236}">
                <a16:creationId xmlns:a16="http://schemas.microsoft.com/office/drawing/2014/main" id="{0D6F9583-94A4-8F7B-4CCD-F2BBE2C3C295}"/>
              </a:ext>
            </a:extLst>
          </p:cNvPr>
          <p:cNvSpPr>
            <a:spLocks noGrp="1"/>
          </p:cNvSpPr>
          <p:nvPr>
            <p:ph type="body" sz="quarter" idx="10"/>
          </p:nvPr>
        </p:nvSpPr>
        <p:spPr>
          <a:xfrm>
            <a:off x="838200" y="2310062"/>
            <a:ext cx="10515600" cy="3669987"/>
          </a:xfrm>
        </p:spPr>
        <p:txBody>
          <a:bodyPr/>
          <a:lstStyle/>
          <a:p>
            <a:pPr marL="0" indent="0">
              <a:buNone/>
            </a:pPr>
            <a:r>
              <a:rPr lang="en-US" dirty="0"/>
              <a:t>Content in this presentation is for informational purposes only and should not be considered legal advice.</a:t>
            </a:r>
          </a:p>
        </p:txBody>
      </p:sp>
    </p:spTree>
    <p:extLst>
      <p:ext uri="{BB962C8B-B14F-4D97-AF65-F5344CB8AC3E}">
        <p14:creationId xmlns:p14="http://schemas.microsoft.com/office/powerpoint/2010/main" val="258135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0DA14-1C64-800B-EB5E-752D8BE89E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F69411-26A0-23A5-1A20-D03F8CBC60D9}"/>
              </a:ext>
            </a:extLst>
          </p:cNvPr>
          <p:cNvSpPr>
            <a:spLocks noGrp="1"/>
          </p:cNvSpPr>
          <p:nvPr>
            <p:ph type="title"/>
          </p:nvPr>
        </p:nvSpPr>
        <p:spPr>
          <a:xfrm>
            <a:off x="838200" y="1195272"/>
            <a:ext cx="10515600" cy="561467"/>
          </a:xfrm>
        </p:spPr>
        <p:txBody>
          <a:bodyPr/>
          <a:lstStyle/>
          <a:p>
            <a:r>
              <a:rPr lang="en-US" dirty="0"/>
              <a:t>Add Video Captions</a:t>
            </a:r>
          </a:p>
        </p:txBody>
      </p:sp>
      <p:sp>
        <p:nvSpPr>
          <p:cNvPr id="5" name="Text Placeholder 4">
            <a:extLst>
              <a:ext uri="{FF2B5EF4-FFF2-40B4-BE49-F238E27FC236}">
                <a16:creationId xmlns:a16="http://schemas.microsoft.com/office/drawing/2014/main" id="{3CC50993-9CF5-836B-FAD1-402F673A611A}"/>
              </a:ext>
            </a:extLst>
          </p:cNvPr>
          <p:cNvSpPr>
            <a:spLocks noGrp="1"/>
          </p:cNvSpPr>
          <p:nvPr>
            <p:ph type="body" sz="quarter" idx="10"/>
          </p:nvPr>
        </p:nvSpPr>
        <p:spPr>
          <a:xfrm>
            <a:off x="838200" y="1869742"/>
            <a:ext cx="10271078" cy="4110307"/>
          </a:xfrm>
        </p:spPr>
        <p:txBody>
          <a:bodyPr/>
          <a:lstStyle/>
          <a:p>
            <a:r>
              <a:rPr lang="en-US" dirty="0"/>
              <a:t>Captions are crucial for users with hearing challenges</a:t>
            </a:r>
          </a:p>
          <a:p>
            <a:r>
              <a:rPr lang="en-US" dirty="0"/>
              <a:t>Some platforms will automatically generate </a:t>
            </a:r>
          </a:p>
          <a:p>
            <a:pPr lvl="1"/>
            <a:r>
              <a:rPr lang="en-US" dirty="0"/>
              <a:t>Auto-generated captions should be edited for errors and punctuation as well as speaker and important sound identification</a:t>
            </a:r>
          </a:p>
        </p:txBody>
      </p:sp>
    </p:spTree>
    <p:extLst>
      <p:ext uri="{BB962C8B-B14F-4D97-AF65-F5344CB8AC3E}">
        <p14:creationId xmlns:p14="http://schemas.microsoft.com/office/powerpoint/2010/main" val="268823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C40589-4695-02FF-CCB7-03A99B06920A}"/>
              </a:ext>
            </a:extLst>
          </p:cNvPr>
          <p:cNvSpPr>
            <a:spLocks noGrp="1"/>
          </p:cNvSpPr>
          <p:nvPr>
            <p:ph type="title"/>
          </p:nvPr>
        </p:nvSpPr>
        <p:spPr/>
        <p:txBody>
          <a:bodyPr/>
          <a:lstStyle/>
          <a:p>
            <a:r>
              <a:rPr lang="en-US" dirty="0"/>
              <a:t>Write Accessible Text</a:t>
            </a:r>
          </a:p>
        </p:txBody>
      </p:sp>
      <p:sp>
        <p:nvSpPr>
          <p:cNvPr id="6" name="Text Placeholder 5">
            <a:extLst>
              <a:ext uri="{FF2B5EF4-FFF2-40B4-BE49-F238E27FC236}">
                <a16:creationId xmlns:a16="http://schemas.microsoft.com/office/drawing/2014/main" id="{AF586552-9618-3FDC-5DBE-3912349076B4}"/>
              </a:ext>
            </a:extLst>
          </p:cNvPr>
          <p:cNvSpPr>
            <a:spLocks noGrp="1"/>
          </p:cNvSpPr>
          <p:nvPr>
            <p:ph type="body" sz="quarter" idx="10"/>
          </p:nvPr>
        </p:nvSpPr>
        <p:spPr/>
        <p:txBody>
          <a:bodyPr/>
          <a:lstStyle/>
          <a:p>
            <a:r>
              <a:rPr lang="en-US" dirty="0"/>
              <a:t>Write in plain language</a:t>
            </a:r>
          </a:p>
          <a:p>
            <a:r>
              <a:rPr lang="en-US" dirty="0"/>
              <a:t>Use abbreviations carefully</a:t>
            </a:r>
          </a:p>
          <a:p>
            <a:r>
              <a:rPr lang="en-US" dirty="0" err="1"/>
              <a:t>nO</a:t>
            </a:r>
            <a:r>
              <a:rPr lang="en-US" dirty="0"/>
              <a:t> </a:t>
            </a:r>
            <a:r>
              <a:rPr lang="en-US" dirty="0" err="1"/>
              <a:t>aLtErNaTiNg</a:t>
            </a:r>
            <a:r>
              <a:rPr lang="en-US" dirty="0"/>
              <a:t> </a:t>
            </a:r>
            <a:r>
              <a:rPr lang="en-US" dirty="0" err="1"/>
              <a:t>cApS</a:t>
            </a:r>
            <a:r>
              <a:rPr lang="en-US" dirty="0"/>
              <a:t> or ALL CAPS</a:t>
            </a:r>
          </a:p>
          <a:p>
            <a:r>
              <a:rPr lang="en-US" dirty="0"/>
              <a:t>Don’t replace letters with aster*</a:t>
            </a:r>
            <a:r>
              <a:rPr lang="en-US" dirty="0" err="1"/>
              <a:t>sks</a:t>
            </a:r>
            <a:r>
              <a:rPr lang="en-US" dirty="0"/>
              <a:t> </a:t>
            </a:r>
          </a:p>
          <a:p>
            <a:r>
              <a:rPr lang="en-US" dirty="0"/>
              <a:t>Write hashtags in Pascal Case</a:t>
            </a:r>
          </a:p>
          <a:p>
            <a:r>
              <a:rPr lang="en-US" dirty="0"/>
              <a:t>Don’t insert hashtags inline</a:t>
            </a:r>
          </a:p>
          <a:p>
            <a:r>
              <a:rPr lang="en-US" dirty="0"/>
              <a:t>Put blocks of hashtags in separate comment</a:t>
            </a:r>
          </a:p>
          <a:p>
            <a:r>
              <a:rPr lang="en-US" dirty="0"/>
              <a:t>Use inclusive language (gender neutral)</a:t>
            </a:r>
          </a:p>
          <a:p>
            <a:endParaRPr lang="en-US" dirty="0"/>
          </a:p>
        </p:txBody>
      </p:sp>
    </p:spTree>
    <p:extLst>
      <p:ext uri="{BB962C8B-B14F-4D97-AF65-F5344CB8AC3E}">
        <p14:creationId xmlns:p14="http://schemas.microsoft.com/office/powerpoint/2010/main" val="3393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3F08B6-04CA-D1FD-3A31-0D4E0063F5E1}"/>
              </a:ext>
            </a:extLst>
          </p:cNvPr>
          <p:cNvSpPr>
            <a:spLocks noGrp="1"/>
          </p:cNvSpPr>
          <p:nvPr>
            <p:ph type="title"/>
          </p:nvPr>
        </p:nvSpPr>
        <p:spPr>
          <a:xfrm>
            <a:off x="838200" y="1140681"/>
            <a:ext cx="10515600" cy="561467"/>
          </a:xfrm>
        </p:spPr>
        <p:txBody>
          <a:bodyPr/>
          <a:lstStyle/>
          <a:p>
            <a:r>
              <a:rPr lang="en-US" dirty="0"/>
              <a:t>Create Accessible Visuals</a:t>
            </a:r>
          </a:p>
        </p:txBody>
      </p:sp>
      <p:sp>
        <p:nvSpPr>
          <p:cNvPr id="6" name="Text Placeholder 5">
            <a:extLst>
              <a:ext uri="{FF2B5EF4-FFF2-40B4-BE49-F238E27FC236}">
                <a16:creationId xmlns:a16="http://schemas.microsoft.com/office/drawing/2014/main" id="{2FC50E09-E6D9-3803-A735-8564FB097AED}"/>
              </a:ext>
            </a:extLst>
          </p:cNvPr>
          <p:cNvSpPr>
            <a:spLocks noGrp="1"/>
          </p:cNvSpPr>
          <p:nvPr>
            <p:ph type="body" sz="quarter" idx="10"/>
          </p:nvPr>
        </p:nvSpPr>
        <p:spPr>
          <a:xfrm>
            <a:off x="838200" y="2006220"/>
            <a:ext cx="10515600" cy="3973829"/>
          </a:xfrm>
        </p:spPr>
        <p:txBody>
          <a:bodyPr/>
          <a:lstStyle/>
          <a:p>
            <a:r>
              <a:rPr lang="en-US" dirty="0"/>
              <a:t>Check your color contrast</a:t>
            </a:r>
          </a:p>
          <a:p>
            <a:r>
              <a:rPr lang="en-US" dirty="0"/>
              <a:t>Don’t depend on color to convey meaning</a:t>
            </a:r>
          </a:p>
          <a:p>
            <a:r>
              <a:rPr lang="en-US" dirty="0"/>
              <a:t>Avoid animated images with flashing or excessive movement</a:t>
            </a:r>
          </a:p>
          <a:p>
            <a:r>
              <a:rPr lang="en-US" dirty="0"/>
              <a:t>Don’t add excessive text to images</a:t>
            </a:r>
          </a:p>
        </p:txBody>
      </p:sp>
    </p:spTree>
    <p:extLst>
      <p:ext uri="{BB962C8B-B14F-4D97-AF65-F5344CB8AC3E}">
        <p14:creationId xmlns:p14="http://schemas.microsoft.com/office/powerpoint/2010/main" val="35115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7B4FB-6E33-431A-424E-E9CEA083E9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28FCD3-ECB3-5F10-6A34-F09007116572}"/>
              </a:ext>
            </a:extLst>
          </p:cNvPr>
          <p:cNvSpPr>
            <a:spLocks noGrp="1"/>
          </p:cNvSpPr>
          <p:nvPr>
            <p:ph type="title"/>
          </p:nvPr>
        </p:nvSpPr>
        <p:spPr/>
        <p:txBody>
          <a:bodyPr/>
          <a:lstStyle/>
          <a:p>
            <a:r>
              <a:rPr lang="en-US" dirty="0"/>
              <a:t>Emojis</a:t>
            </a:r>
          </a:p>
        </p:txBody>
      </p:sp>
      <p:sp>
        <p:nvSpPr>
          <p:cNvPr id="6" name="Text Placeholder 5">
            <a:extLst>
              <a:ext uri="{FF2B5EF4-FFF2-40B4-BE49-F238E27FC236}">
                <a16:creationId xmlns:a16="http://schemas.microsoft.com/office/drawing/2014/main" id="{3B3935B3-A695-90D8-33DF-1273924BB07D}"/>
              </a:ext>
            </a:extLst>
          </p:cNvPr>
          <p:cNvSpPr>
            <a:spLocks noGrp="1"/>
          </p:cNvSpPr>
          <p:nvPr>
            <p:ph type="body" sz="quarter" idx="10"/>
          </p:nvPr>
        </p:nvSpPr>
        <p:spPr/>
        <p:txBody>
          <a:bodyPr/>
          <a:lstStyle/>
          <a:p>
            <a:r>
              <a:rPr lang="en-US" dirty="0"/>
              <a:t>Use sparingly (&lt; 3)</a:t>
            </a:r>
          </a:p>
          <a:p>
            <a:r>
              <a:rPr lang="en-US" dirty="0"/>
              <a:t>Don’t use as replacements for words</a:t>
            </a:r>
          </a:p>
          <a:p>
            <a:r>
              <a:rPr lang="en-US" dirty="0"/>
              <a:t>Place at end of sentences</a:t>
            </a:r>
          </a:p>
          <a:p>
            <a:r>
              <a:rPr lang="en-US" dirty="0"/>
              <a:t>Don’t use as bullet points</a:t>
            </a:r>
          </a:p>
          <a:p>
            <a:r>
              <a:rPr lang="en-US" dirty="0"/>
              <a:t>Use emojis, not emoticons</a:t>
            </a:r>
          </a:p>
          <a:p>
            <a:r>
              <a:rPr lang="en-US" dirty="0"/>
              <a:t>Memes may be hard to describe the punchline through text alone.</a:t>
            </a:r>
          </a:p>
          <a:p>
            <a:endParaRPr lang="en-US" dirty="0"/>
          </a:p>
        </p:txBody>
      </p:sp>
    </p:spTree>
    <p:extLst>
      <p:ext uri="{BB962C8B-B14F-4D97-AF65-F5344CB8AC3E}">
        <p14:creationId xmlns:p14="http://schemas.microsoft.com/office/powerpoint/2010/main" val="257324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6FD5A-38ED-B67D-050A-F22D213D6C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C5C3D9-1663-A2C1-440E-70B153B8333D}"/>
              </a:ext>
            </a:extLst>
          </p:cNvPr>
          <p:cNvSpPr>
            <a:spLocks noGrp="1"/>
          </p:cNvSpPr>
          <p:nvPr>
            <p:ph type="title"/>
          </p:nvPr>
        </p:nvSpPr>
        <p:spPr/>
        <p:txBody>
          <a:bodyPr/>
          <a:lstStyle/>
          <a:p>
            <a:r>
              <a:rPr lang="en-US" dirty="0"/>
              <a:t>Stay Up-to-Date on Platform Accessibility Features </a:t>
            </a:r>
          </a:p>
        </p:txBody>
      </p:sp>
      <p:sp>
        <p:nvSpPr>
          <p:cNvPr id="6" name="Text Placeholder 5">
            <a:extLst>
              <a:ext uri="{FF2B5EF4-FFF2-40B4-BE49-F238E27FC236}">
                <a16:creationId xmlns:a16="http://schemas.microsoft.com/office/drawing/2014/main" id="{63B365C7-B15A-CE54-5044-711E17DA7311}"/>
              </a:ext>
            </a:extLst>
          </p:cNvPr>
          <p:cNvSpPr>
            <a:spLocks noGrp="1"/>
          </p:cNvSpPr>
          <p:nvPr>
            <p:ph type="body" sz="quarter" idx="10"/>
          </p:nvPr>
        </p:nvSpPr>
        <p:spPr>
          <a:xfrm>
            <a:off x="838200" y="1579418"/>
            <a:ext cx="10515600" cy="4400631"/>
          </a:xfrm>
        </p:spPr>
        <p:txBody>
          <a:bodyPr/>
          <a:lstStyle/>
          <a:p>
            <a:r>
              <a:rPr lang="en-US" dirty="0"/>
              <a:t>It’s important to be familiar with each platform’s accessibility features and resources. </a:t>
            </a:r>
          </a:p>
          <a:p>
            <a:pPr lvl="1"/>
            <a:r>
              <a:rPr lang="en-US" dirty="0">
                <a:solidFill>
                  <a:schemeClr val="accent2"/>
                </a:solidFill>
                <a:hlinkClick r:id="rId3">
                  <a:extLst>
                    <a:ext uri="{A12FA001-AC4F-418D-AE19-62706E023703}">
                      <ahyp:hlinkClr xmlns:ahyp="http://schemas.microsoft.com/office/drawing/2018/hyperlinkcolor" val="tx"/>
                    </a:ext>
                  </a:extLst>
                </a:hlinkClick>
              </a:rPr>
              <a:t>Facebook Accessibility </a:t>
            </a:r>
            <a:endParaRPr lang="en-US" dirty="0">
              <a:solidFill>
                <a:schemeClr val="accent2"/>
              </a:solidFill>
            </a:endParaRPr>
          </a:p>
          <a:p>
            <a:pPr lvl="1"/>
            <a:r>
              <a:rPr lang="en-US" dirty="0">
                <a:solidFill>
                  <a:schemeClr val="accent2"/>
                </a:solidFill>
                <a:hlinkClick r:id="rId4">
                  <a:extLst>
                    <a:ext uri="{A12FA001-AC4F-418D-AE19-62706E023703}">
                      <ahyp:hlinkClr xmlns:ahyp="http://schemas.microsoft.com/office/drawing/2018/hyperlinkcolor" val="tx"/>
                    </a:ext>
                  </a:extLst>
                </a:hlinkClick>
              </a:rPr>
              <a:t>Instagram Accessibility</a:t>
            </a:r>
            <a:endParaRPr lang="en-US" dirty="0">
              <a:solidFill>
                <a:schemeClr val="accent2"/>
              </a:solidFill>
            </a:endParaRPr>
          </a:p>
          <a:p>
            <a:pPr lvl="1"/>
            <a:r>
              <a:rPr lang="en-US" dirty="0">
                <a:solidFill>
                  <a:schemeClr val="accent2"/>
                </a:solidFill>
                <a:hlinkClick r:id="rId5">
                  <a:extLst>
                    <a:ext uri="{A12FA001-AC4F-418D-AE19-62706E023703}">
                      <ahyp:hlinkClr xmlns:ahyp="http://schemas.microsoft.com/office/drawing/2018/hyperlinkcolor" val="tx"/>
                    </a:ext>
                  </a:extLst>
                </a:hlinkClick>
              </a:rPr>
              <a:t>LinkedIn Accessibility</a:t>
            </a:r>
            <a:endParaRPr lang="en-US" dirty="0">
              <a:solidFill>
                <a:schemeClr val="accent2"/>
              </a:solidFill>
            </a:endParaRPr>
          </a:p>
          <a:p>
            <a:pPr lvl="1"/>
            <a:r>
              <a:rPr lang="en-US" dirty="0">
                <a:solidFill>
                  <a:schemeClr val="accent2"/>
                </a:solidFill>
                <a:hlinkClick r:id="rId6">
                  <a:extLst>
                    <a:ext uri="{A12FA001-AC4F-418D-AE19-62706E023703}">
                      <ahyp:hlinkClr xmlns:ahyp="http://schemas.microsoft.com/office/drawing/2018/hyperlinkcolor" val="tx"/>
                    </a:ext>
                  </a:extLst>
                </a:hlinkClick>
              </a:rPr>
              <a:t>TikTok Accessibility</a:t>
            </a:r>
            <a:endParaRPr lang="en-US" dirty="0">
              <a:solidFill>
                <a:schemeClr val="accent2"/>
              </a:solidFill>
            </a:endParaRPr>
          </a:p>
          <a:p>
            <a:pPr lvl="1"/>
            <a:r>
              <a:rPr lang="en-US" dirty="0">
                <a:solidFill>
                  <a:schemeClr val="accent2"/>
                </a:solidFill>
                <a:hlinkClick r:id="rId7">
                  <a:extLst>
                    <a:ext uri="{A12FA001-AC4F-418D-AE19-62706E023703}">
                      <ahyp:hlinkClr xmlns:ahyp="http://schemas.microsoft.com/office/drawing/2018/hyperlinkcolor" val="tx"/>
                    </a:ext>
                  </a:extLst>
                </a:hlinkClick>
              </a:rPr>
              <a:t>Twitter Accessibility</a:t>
            </a:r>
            <a:endParaRPr lang="en-US" dirty="0">
              <a:solidFill>
                <a:schemeClr val="accent2"/>
              </a:solidFill>
            </a:endParaRPr>
          </a:p>
          <a:p>
            <a:pPr lvl="1"/>
            <a:r>
              <a:rPr lang="en-US" dirty="0">
                <a:solidFill>
                  <a:schemeClr val="accent2"/>
                </a:solidFill>
                <a:hlinkClick r:id="rId8">
                  <a:extLst>
                    <a:ext uri="{A12FA001-AC4F-418D-AE19-62706E023703}">
                      <ahyp:hlinkClr xmlns:ahyp="http://schemas.microsoft.com/office/drawing/2018/hyperlinkcolor" val="tx"/>
                    </a:ext>
                  </a:extLst>
                </a:hlinkClick>
              </a:rPr>
              <a:t>YouTube Accessibility</a:t>
            </a:r>
            <a:endParaRPr lang="en-US" dirty="0">
              <a:solidFill>
                <a:schemeClr val="accent2"/>
              </a:solidFill>
            </a:endParaRPr>
          </a:p>
        </p:txBody>
      </p:sp>
    </p:spTree>
    <p:extLst>
      <p:ext uri="{BB962C8B-B14F-4D97-AF65-F5344CB8AC3E}">
        <p14:creationId xmlns:p14="http://schemas.microsoft.com/office/powerpoint/2010/main" val="287065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2F91E4-050A-F3A0-6377-95C8240D6DD6}"/>
              </a:ext>
            </a:extLst>
          </p:cNvPr>
          <p:cNvSpPr>
            <a:spLocks noGrp="1"/>
          </p:cNvSpPr>
          <p:nvPr>
            <p:ph type="title"/>
          </p:nvPr>
        </p:nvSpPr>
        <p:spPr/>
        <p:txBody>
          <a:bodyPr/>
          <a:lstStyle/>
          <a:p>
            <a:r>
              <a:rPr lang="en-US" sz="3000" dirty="0"/>
              <a:t>N.C. Digital Accessibility Community of Practice</a:t>
            </a:r>
          </a:p>
        </p:txBody>
      </p:sp>
      <p:sp>
        <p:nvSpPr>
          <p:cNvPr id="6" name="Text Placeholder 5">
            <a:extLst>
              <a:ext uri="{FF2B5EF4-FFF2-40B4-BE49-F238E27FC236}">
                <a16:creationId xmlns:a16="http://schemas.microsoft.com/office/drawing/2014/main" id="{74D6A861-0DB1-2EAC-7066-F7FBEEB60F5D}"/>
              </a:ext>
            </a:extLst>
          </p:cNvPr>
          <p:cNvSpPr>
            <a:spLocks noGrp="1"/>
          </p:cNvSpPr>
          <p:nvPr>
            <p:ph type="body" sz="quarter" idx="10"/>
          </p:nvPr>
        </p:nvSpPr>
        <p:spPr>
          <a:xfrm>
            <a:off x="838200" y="1606039"/>
            <a:ext cx="5257800" cy="4018371"/>
          </a:xfrm>
        </p:spPr>
        <p:txBody>
          <a:bodyPr/>
          <a:lstStyle/>
          <a:p>
            <a:r>
              <a:rPr lang="en-US" sz="2400" dirty="0">
                <a:cs typeface="Arial"/>
              </a:rPr>
              <a:t>Insights, expertise, and best practices</a:t>
            </a:r>
          </a:p>
          <a:p>
            <a:r>
              <a:rPr lang="en-US" sz="2400" dirty="0">
                <a:cs typeface="Arial"/>
              </a:rPr>
              <a:t>Monthly cadence of presentations and online discussions</a:t>
            </a:r>
          </a:p>
          <a:p>
            <a:r>
              <a:rPr lang="en-US" sz="2400" dirty="0">
                <a:cs typeface="Arial"/>
              </a:rPr>
              <a:t>Promotes culture of a11y and contributes to collective advancement at state level</a:t>
            </a:r>
          </a:p>
          <a:p>
            <a:endParaRPr lang="en-US" sz="2600" dirty="0"/>
          </a:p>
        </p:txBody>
      </p:sp>
      <p:pic>
        <p:nvPicPr>
          <p:cNvPr id="7" name="Picture 6" descr="Digital Accessibility Community of Practice">
            <a:extLst>
              <a:ext uri="{FF2B5EF4-FFF2-40B4-BE49-F238E27FC236}">
                <a16:creationId xmlns:a16="http://schemas.microsoft.com/office/drawing/2014/main" id="{BE2AD3DF-8F46-1FA8-37A8-15DAF06059F3}"/>
              </a:ext>
            </a:extLst>
          </p:cNvPr>
          <p:cNvPicPr>
            <a:picLocks noChangeAspect="1"/>
          </p:cNvPicPr>
          <p:nvPr/>
        </p:nvPicPr>
        <p:blipFill>
          <a:blip r:embed="rId3"/>
          <a:stretch>
            <a:fillRect/>
          </a:stretch>
        </p:blipFill>
        <p:spPr>
          <a:xfrm>
            <a:off x="6704542" y="1969716"/>
            <a:ext cx="4649258" cy="2479675"/>
          </a:xfrm>
          <a:prstGeom prst="rect">
            <a:avLst/>
          </a:prstGeom>
        </p:spPr>
      </p:pic>
      <p:sp>
        <p:nvSpPr>
          <p:cNvPr id="8" name="Text Placeholder 5">
            <a:extLst>
              <a:ext uri="{FF2B5EF4-FFF2-40B4-BE49-F238E27FC236}">
                <a16:creationId xmlns:a16="http://schemas.microsoft.com/office/drawing/2014/main" id="{D3247859-4158-5A16-F014-5E291054D9F8}"/>
              </a:ext>
            </a:extLst>
          </p:cNvPr>
          <p:cNvSpPr txBox="1">
            <a:spLocks/>
          </p:cNvSpPr>
          <p:nvPr/>
        </p:nvSpPr>
        <p:spPr>
          <a:xfrm>
            <a:off x="838200" y="5025894"/>
            <a:ext cx="10317480" cy="90901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172E4C"/>
                </a:solidFill>
                <a:effectLst/>
                <a:uLnTx/>
                <a:uFillTx/>
                <a:latin typeface="Arial"/>
                <a:ea typeface="+mn-ea"/>
                <a:cs typeface="Arial"/>
              </a:rPr>
              <a:t>Join the A11y CoP: </a:t>
            </a:r>
            <a:r>
              <a:rPr kumimoji="0" lang="en-US" sz="3200" b="0" i="0" u="none" strike="noStrike" kern="1200" cap="none" spc="0" normalizeH="0" baseline="0" noProof="0" dirty="0">
                <a:ln>
                  <a:noFill/>
                </a:ln>
                <a:solidFill>
                  <a:srgbClr val="527BBD"/>
                </a:solidFill>
                <a:effectLst/>
                <a:uLnTx/>
                <a:uFillTx/>
                <a:latin typeface="Arial"/>
                <a:ea typeface="+mn-ea"/>
                <a:cs typeface="Arial"/>
                <a:hlinkClick r:id="rId4">
                  <a:extLst>
                    <a:ext uri="{A12FA001-AC4F-418D-AE19-62706E023703}">
                      <ahyp:hlinkClr xmlns:ahyp="http://schemas.microsoft.com/office/drawing/2018/hyperlinkcolor" val="tx"/>
                    </a:ext>
                  </a:extLst>
                </a:hlinkClick>
              </a:rPr>
              <a:t>it.nc.gov/</a:t>
            </a:r>
            <a:r>
              <a:rPr kumimoji="0" lang="en-US" sz="3200" b="1" i="0" u="none" strike="noStrike" kern="1200" cap="none" spc="0" normalizeH="0" baseline="0" noProof="0" dirty="0">
                <a:ln>
                  <a:noFill/>
                </a:ln>
                <a:solidFill>
                  <a:srgbClr val="527BBD"/>
                </a:solidFill>
                <a:effectLst/>
                <a:uLnTx/>
                <a:uFillTx/>
                <a:latin typeface="Arial"/>
                <a:ea typeface="+mn-ea"/>
                <a:cs typeface="Arial"/>
                <a:hlinkClick r:id="rId5">
                  <a:extLst>
                    <a:ext uri="{A12FA001-AC4F-418D-AE19-62706E023703}">
                      <ahyp:hlinkClr xmlns:ahyp="http://schemas.microsoft.com/office/drawing/2018/hyperlinkcolor" val="tx"/>
                    </a:ext>
                  </a:extLst>
                </a:hlinkClick>
              </a:rPr>
              <a:t>a11y-cop</a:t>
            </a:r>
            <a:endParaRPr kumimoji="0" lang="en-US" sz="3200" b="0" i="0" u="none" strike="noStrike" kern="1200" cap="none" spc="0" normalizeH="0" baseline="0" noProof="0" dirty="0">
              <a:ln>
                <a:noFill/>
              </a:ln>
              <a:solidFill>
                <a:srgbClr val="527BBD"/>
              </a:solidFill>
              <a:effectLst/>
              <a:uLnTx/>
              <a:uFillTx/>
              <a:latin typeface="Arial"/>
              <a:ea typeface="+mn-ea"/>
              <a:cs typeface="Arial"/>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172E4C"/>
              </a:solidFill>
              <a:effectLst/>
              <a:uLnTx/>
              <a:uFillTx/>
              <a:latin typeface="Arial"/>
              <a:ea typeface="+mn-ea"/>
              <a:cs typeface="+mn-cs"/>
            </a:endParaRPr>
          </a:p>
        </p:txBody>
      </p:sp>
    </p:spTree>
    <p:extLst>
      <p:ext uri="{BB962C8B-B14F-4D97-AF65-F5344CB8AC3E}">
        <p14:creationId xmlns:p14="http://schemas.microsoft.com/office/powerpoint/2010/main" val="122021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7EC8B5-1C4B-BC48-0538-3B66DEAEB8DC}"/>
              </a:ext>
            </a:extLst>
          </p:cNvPr>
          <p:cNvSpPr>
            <a:spLocks noGrp="1"/>
          </p:cNvSpPr>
          <p:nvPr>
            <p:ph type="ctrTitle"/>
          </p:nvPr>
        </p:nvSpPr>
        <p:spPr>
          <a:xfrm>
            <a:off x="713412" y="1667435"/>
            <a:ext cx="6305952" cy="1860248"/>
          </a:xfrm>
        </p:spPr>
        <p:txBody>
          <a:bodyPr/>
          <a:lstStyle/>
          <a:p>
            <a:r>
              <a:rPr lang="en-US" dirty="0"/>
              <a:t>10 Best Practices </a:t>
            </a:r>
            <a:br>
              <a:rPr lang="en-US" dirty="0"/>
            </a:br>
            <a:r>
              <a:rPr lang="en-US" dirty="0"/>
              <a:t>for Creating </a:t>
            </a:r>
            <a:br>
              <a:rPr lang="en-US" dirty="0"/>
            </a:br>
            <a:r>
              <a:rPr lang="en-US" dirty="0"/>
              <a:t>Accessible Content</a:t>
            </a:r>
            <a:endParaRPr lang="en-US" sz="3200" dirty="0">
              <a:latin typeface="+mn-lt"/>
            </a:endParaRPr>
          </a:p>
        </p:txBody>
      </p:sp>
      <p:sp>
        <p:nvSpPr>
          <p:cNvPr id="7" name="Subtitle 6">
            <a:extLst>
              <a:ext uri="{FF2B5EF4-FFF2-40B4-BE49-F238E27FC236}">
                <a16:creationId xmlns:a16="http://schemas.microsoft.com/office/drawing/2014/main" id="{F4618F68-AC68-F83F-459D-71FD29E849B5}"/>
              </a:ext>
            </a:extLst>
          </p:cNvPr>
          <p:cNvSpPr>
            <a:spLocks noGrp="1"/>
          </p:cNvSpPr>
          <p:nvPr>
            <p:ph type="subTitle" idx="1"/>
          </p:nvPr>
        </p:nvSpPr>
        <p:spPr>
          <a:xfrm>
            <a:off x="713412" y="3429000"/>
            <a:ext cx="6605736" cy="1237129"/>
          </a:xfrm>
        </p:spPr>
        <p:txBody>
          <a:bodyPr/>
          <a:lstStyle/>
          <a:p>
            <a:br>
              <a:rPr lang="en-US" dirty="0"/>
            </a:br>
            <a:r>
              <a:rPr lang="en-US" sz="2800" dirty="0">
                <a:hlinkClick r:id="rId3">
                  <a:extLst>
                    <a:ext uri="{A12FA001-AC4F-418D-AE19-62706E023703}">
                      <ahyp:hlinkClr xmlns:ahyp="http://schemas.microsoft.com/office/drawing/2018/hyperlinkcolor" val="tx"/>
                    </a:ext>
                  </a:extLst>
                </a:hlinkClick>
              </a:rPr>
              <a:t>nc.gov/</a:t>
            </a:r>
            <a:r>
              <a:rPr lang="en-US" sz="2800" b="1" dirty="0">
                <a:hlinkClick r:id="rId3">
                  <a:extLst>
                    <a:ext uri="{A12FA001-AC4F-418D-AE19-62706E023703}">
                      <ahyp:hlinkClr xmlns:ahyp="http://schemas.microsoft.com/office/drawing/2018/hyperlinkcolor" val="tx"/>
                    </a:ext>
                  </a:extLst>
                </a:hlinkClick>
              </a:rPr>
              <a:t>digital-accessibility</a:t>
            </a:r>
            <a:endParaRPr lang="en-US" sz="2800" b="1" dirty="0"/>
          </a:p>
        </p:txBody>
      </p:sp>
      <p:pic>
        <p:nvPicPr>
          <p:cNvPr id="8" name="Picture 7" descr="The Great Seal of the State of North Carolina&#10;">
            <a:extLst>
              <a:ext uri="{FF2B5EF4-FFF2-40B4-BE49-F238E27FC236}">
                <a16:creationId xmlns:a16="http://schemas.microsoft.com/office/drawing/2014/main" id="{E443F02C-B3A2-26DF-D382-8EDB402CF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148" y="1140334"/>
            <a:ext cx="4061426" cy="4102347"/>
          </a:xfrm>
          <a:prstGeom prst="rect">
            <a:avLst/>
          </a:prstGeom>
        </p:spPr>
      </p:pic>
    </p:spTree>
    <p:extLst>
      <p:ext uri="{BB962C8B-B14F-4D97-AF65-F5344CB8AC3E}">
        <p14:creationId xmlns:p14="http://schemas.microsoft.com/office/powerpoint/2010/main" val="56975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1DFE5D-E7D7-DDA7-DB7D-DF0EE3B3DEB4}"/>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3358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39258-D1E2-508A-13BA-17EF64A9732B}"/>
              </a:ext>
            </a:extLst>
          </p:cNvPr>
          <p:cNvSpPr>
            <a:spLocks noGrp="1"/>
          </p:cNvSpPr>
          <p:nvPr>
            <p:ph type="title" idx="4294967295"/>
          </p:nvPr>
        </p:nvSpPr>
        <p:spPr>
          <a:xfrm>
            <a:off x="0" y="-750276"/>
            <a:ext cx="10515600" cy="656492"/>
          </a:xfrm>
          <a:prstGeom prst="rect">
            <a:avLst/>
          </a:prstGeom>
        </p:spPr>
        <p:txBody>
          <a:bodyPr anchor="b"/>
          <a:lstStyle/>
          <a:p>
            <a:r>
              <a:rPr lang="en-US" dirty="0"/>
              <a:t>Closing Slide</a:t>
            </a:r>
          </a:p>
        </p:txBody>
      </p:sp>
      <p:sp>
        <p:nvSpPr>
          <p:cNvPr id="7" name="Subtitle 6">
            <a:extLst>
              <a:ext uri="{FF2B5EF4-FFF2-40B4-BE49-F238E27FC236}">
                <a16:creationId xmlns:a16="http://schemas.microsoft.com/office/drawing/2014/main" id="{205F2226-3451-7D5B-9583-72EDF75B4104}"/>
              </a:ext>
            </a:extLst>
          </p:cNvPr>
          <p:cNvSpPr>
            <a:spLocks noGrp="1"/>
          </p:cNvSpPr>
          <p:nvPr>
            <p:ph type="subTitle" idx="4294967295"/>
          </p:nvPr>
        </p:nvSpPr>
        <p:spPr>
          <a:xfrm>
            <a:off x="-9525" y="2973141"/>
            <a:ext cx="12191999" cy="1770872"/>
          </a:xfrm>
          <a:prstGeom prst="rect">
            <a:avLst/>
          </a:prstGeom>
        </p:spPr>
        <p:txBody>
          <a:bodyPr/>
          <a:lstStyle/>
          <a:p>
            <a:pPr marL="0" indent="0" algn="ctr">
              <a:buNone/>
            </a:pPr>
            <a:r>
              <a:rPr lang="en-US" dirty="0"/>
              <a:t>Amy Hepler</a:t>
            </a:r>
          </a:p>
          <a:p>
            <a:pPr marL="0" indent="0" algn="ctr">
              <a:buNone/>
            </a:pPr>
            <a:r>
              <a:rPr lang="en-US" dirty="0"/>
              <a:t>Lead UX/Accessibility Developer, NCDIT</a:t>
            </a:r>
          </a:p>
          <a:p>
            <a:pPr marL="0" indent="0" algn="ctr">
              <a:buNone/>
            </a:pPr>
            <a:r>
              <a:rPr lang="en-US" dirty="0"/>
              <a:t>Web Accessibility Specialist, IAAP</a:t>
            </a:r>
          </a:p>
          <a:p>
            <a:pPr marL="0" indent="0" algn="ctr">
              <a:buNone/>
            </a:pPr>
            <a:r>
              <a:rPr lang="en-US" dirty="0" err="1"/>
              <a:t>amy.hepler@nc.gov</a:t>
            </a:r>
            <a:endParaRPr lang="en-US" dirty="0"/>
          </a:p>
        </p:txBody>
      </p:sp>
    </p:spTree>
    <p:extLst>
      <p:ext uri="{BB962C8B-B14F-4D97-AF65-F5344CB8AC3E}">
        <p14:creationId xmlns:p14="http://schemas.microsoft.com/office/powerpoint/2010/main" val="181478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413EAB-AB7E-B7A6-F6E4-298B2EE71A2B}"/>
              </a:ext>
            </a:extLst>
          </p:cNvPr>
          <p:cNvSpPr>
            <a:spLocks noGrp="1"/>
          </p:cNvSpPr>
          <p:nvPr>
            <p:ph type="title"/>
          </p:nvPr>
        </p:nvSpPr>
        <p:spPr/>
        <p:txBody>
          <a:bodyPr/>
          <a:lstStyle/>
          <a:p>
            <a:r>
              <a:rPr lang="en-US" dirty="0"/>
              <a:t>Americans with Disabilities Act (ADA)</a:t>
            </a:r>
          </a:p>
        </p:txBody>
      </p:sp>
      <p:sp>
        <p:nvSpPr>
          <p:cNvPr id="6" name="Text Placeholder 5">
            <a:extLst>
              <a:ext uri="{FF2B5EF4-FFF2-40B4-BE49-F238E27FC236}">
                <a16:creationId xmlns:a16="http://schemas.microsoft.com/office/drawing/2014/main" id="{7F8DE8B1-702C-10E1-79F9-3F213BB6A833}"/>
              </a:ext>
            </a:extLst>
          </p:cNvPr>
          <p:cNvSpPr>
            <a:spLocks noGrp="1"/>
          </p:cNvSpPr>
          <p:nvPr>
            <p:ph type="body" sz="quarter" idx="10"/>
          </p:nvPr>
        </p:nvSpPr>
        <p:spPr>
          <a:xfrm>
            <a:off x="838200" y="1193523"/>
            <a:ext cx="9961605" cy="4737100"/>
          </a:xfrm>
        </p:spPr>
        <p:txBody>
          <a:bodyPr/>
          <a:lstStyle/>
          <a:p>
            <a:pPr>
              <a:spcBef>
                <a:spcPts val="0"/>
              </a:spcBef>
            </a:pPr>
            <a:r>
              <a:rPr lang="en-US" sz="2600" dirty="0"/>
              <a:t>July 26, 1990: President George Bush signed as law</a:t>
            </a:r>
          </a:p>
          <a:p>
            <a:pPr lvl="1">
              <a:spcBef>
                <a:spcPts val="0"/>
              </a:spcBef>
            </a:pPr>
            <a:r>
              <a:rPr lang="en-US" dirty="0"/>
              <a:t>Prohibits discrimination against people with disabilities</a:t>
            </a:r>
            <a:br>
              <a:rPr lang="en-US" dirty="0"/>
            </a:br>
            <a:endParaRPr lang="en-US" dirty="0"/>
          </a:p>
          <a:p>
            <a:pPr>
              <a:spcBef>
                <a:spcPts val="0"/>
              </a:spcBef>
            </a:pPr>
            <a:r>
              <a:rPr lang="en-US" sz="2600" dirty="0"/>
              <a:t>1996: Clarified ADA includes digital resources</a:t>
            </a:r>
            <a:br>
              <a:rPr lang="en-US" dirty="0"/>
            </a:br>
            <a:endParaRPr lang="en-US" dirty="0"/>
          </a:p>
          <a:p>
            <a:pPr>
              <a:spcBef>
                <a:spcPts val="0"/>
              </a:spcBef>
            </a:pPr>
            <a:r>
              <a:rPr lang="en-US" sz="2600" dirty="0"/>
              <a:t>April 2024: Title II applies to state/local governments</a:t>
            </a:r>
          </a:p>
          <a:p>
            <a:pPr lvl="1">
              <a:spcBef>
                <a:spcPts val="0"/>
              </a:spcBef>
            </a:pPr>
            <a:r>
              <a:rPr lang="en-US" dirty="0"/>
              <a:t>Regardless of whether they receive Federal financial assistance</a:t>
            </a:r>
            <a:br>
              <a:rPr lang="en-US" dirty="0"/>
            </a:br>
            <a:endParaRPr lang="en-US" dirty="0"/>
          </a:p>
          <a:p>
            <a:pPr>
              <a:spcBef>
                <a:spcPts val="0"/>
              </a:spcBef>
            </a:pPr>
            <a:r>
              <a:rPr lang="en-US" sz="2600" dirty="0"/>
              <a:t>Extends Section 504 of the Rehabilitation Act of 1973</a:t>
            </a:r>
          </a:p>
          <a:p>
            <a:pPr lvl="1">
              <a:spcBef>
                <a:spcPts val="0"/>
              </a:spcBef>
            </a:pPr>
            <a:r>
              <a:rPr lang="en-US" dirty="0"/>
              <a:t>P</a:t>
            </a:r>
            <a:r>
              <a:rPr lang="en-US" sz="2400" dirty="0"/>
              <a:t>rohibition of discrimination established </a:t>
            </a:r>
            <a:r>
              <a:rPr lang="en-US" sz="2200" dirty="0"/>
              <a:t>(originally federally-funded programs)</a:t>
            </a:r>
          </a:p>
        </p:txBody>
      </p:sp>
    </p:spTree>
    <p:extLst>
      <p:ext uri="{BB962C8B-B14F-4D97-AF65-F5344CB8AC3E}">
        <p14:creationId xmlns:p14="http://schemas.microsoft.com/office/powerpoint/2010/main" val="350086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49916-CC17-9C85-9785-4A1E8974C2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9CCFC8D-93D5-B55F-F7C2-86E4B5FF7257}"/>
              </a:ext>
            </a:extLst>
          </p:cNvPr>
          <p:cNvSpPr>
            <a:spLocks noGrp="1"/>
          </p:cNvSpPr>
          <p:nvPr>
            <p:ph type="title"/>
          </p:nvPr>
        </p:nvSpPr>
        <p:spPr/>
        <p:txBody>
          <a:bodyPr/>
          <a:lstStyle/>
          <a:p>
            <a:r>
              <a:rPr lang="en-US" dirty="0"/>
              <a:t>Title II of ADA Regulation/Rule</a:t>
            </a:r>
          </a:p>
        </p:txBody>
      </p:sp>
      <p:sp>
        <p:nvSpPr>
          <p:cNvPr id="6" name="Text Placeholder 5">
            <a:extLst>
              <a:ext uri="{FF2B5EF4-FFF2-40B4-BE49-F238E27FC236}">
                <a16:creationId xmlns:a16="http://schemas.microsoft.com/office/drawing/2014/main" id="{6B62D6A9-EB03-0BDE-9EE5-9E41D60B1DD3}"/>
              </a:ext>
            </a:extLst>
          </p:cNvPr>
          <p:cNvSpPr>
            <a:spLocks noGrp="1"/>
          </p:cNvSpPr>
          <p:nvPr>
            <p:ph type="body" sz="quarter" idx="10"/>
          </p:nvPr>
        </p:nvSpPr>
        <p:spPr>
          <a:xfrm>
            <a:off x="838200" y="1285102"/>
            <a:ext cx="10515600" cy="4694947"/>
          </a:xfrm>
        </p:spPr>
        <p:txBody>
          <a:bodyPr/>
          <a:lstStyle/>
          <a:p>
            <a:r>
              <a:rPr lang="en-US" sz="2600" dirty="0"/>
              <a:t>Requires state and local governments to provide equal access to their programs, services, and activities for people with disabilities</a:t>
            </a:r>
            <a:endParaRPr lang="en-US" sz="2600" b="1" dirty="0">
              <a:solidFill>
                <a:schemeClr val="accent2"/>
              </a:solidFill>
            </a:endParaRPr>
          </a:p>
          <a:p>
            <a:pPr lvl="1"/>
            <a:r>
              <a:rPr lang="en-US" b="1" i="0" dirty="0">
                <a:solidFill>
                  <a:schemeClr val="accent2"/>
                </a:solidFill>
                <a:effectLst/>
                <a:latin typeface="ParagraphSymbols"/>
                <a:hlinkClick r:id="rId3">
                  <a:extLst>
                    <a:ext uri="{A12FA001-AC4F-418D-AE19-62706E023703}">
                      <ahyp:hlinkClr xmlns:ahyp="http://schemas.microsoft.com/office/drawing/2018/hyperlinkcolor" val="tx"/>
                    </a:ext>
                  </a:extLst>
                </a:hlinkClick>
              </a:rPr>
              <a:t>Nondiscrimination on the Basis of Disability; Accessibility of Web Information and Services of State and Local Government Entities</a:t>
            </a:r>
            <a:endParaRPr lang="en-US" dirty="0">
              <a:solidFill>
                <a:schemeClr val="accent2"/>
              </a:solidFill>
            </a:endParaRPr>
          </a:p>
          <a:p>
            <a:r>
              <a:rPr lang="en-US" sz="2600" dirty="0"/>
              <a:t>Applies to all web content and mobile applications (“apps”)</a:t>
            </a:r>
          </a:p>
          <a:p>
            <a:r>
              <a:rPr lang="en-US" sz="2600" dirty="0"/>
              <a:t>Establishes specific requirements </a:t>
            </a:r>
          </a:p>
          <a:p>
            <a:r>
              <a:rPr lang="en-US" sz="2600" dirty="0"/>
              <a:t>Includes a technical standard </a:t>
            </a:r>
            <a:r>
              <a:rPr lang="en-US" sz="2400" dirty="0"/>
              <a:t>(WCAG 2.1 AA)</a:t>
            </a:r>
            <a:endParaRPr lang="en-US" sz="2600" dirty="0"/>
          </a:p>
          <a:p>
            <a:r>
              <a:rPr lang="en-US" sz="2600" dirty="0"/>
              <a:t>Provides clarity about ADA compliance</a:t>
            </a:r>
          </a:p>
        </p:txBody>
      </p:sp>
    </p:spTree>
    <p:extLst>
      <p:ext uri="{BB962C8B-B14F-4D97-AF65-F5344CB8AC3E}">
        <p14:creationId xmlns:p14="http://schemas.microsoft.com/office/powerpoint/2010/main" val="139713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FF20D-0CEB-F1D9-ED1A-129910DEED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91AEF2-EA04-5731-82C0-05004D3C2ED9}"/>
              </a:ext>
            </a:extLst>
          </p:cNvPr>
          <p:cNvSpPr>
            <a:spLocks noGrp="1"/>
          </p:cNvSpPr>
          <p:nvPr>
            <p:ph type="title"/>
          </p:nvPr>
        </p:nvSpPr>
        <p:spPr>
          <a:xfrm>
            <a:off x="838200" y="709302"/>
            <a:ext cx="10515600" cy="561467"/>
          </a:xfrm>
        </p:spPr>
        <p:txBody>
          <a:bodyPr/>
          <a:lstStyle/>
          <a:p>
            <a:r>
              <a:rPr lang="en-US" dirty="0"/>
              <a:t>Web Content Definition</a:t>
            </a:r>
          </a:p>
        </p:txBody>
      </p:sp>
      <p:sp>
        <p:nvSpPr>
          <p:cNvPr id="6" name="Text Placeholder 5">
            <a:extLst>
              <a:ext uri="{FF2B5EF4-FFF2-40B4-BE49-F238E27FC236}">
                <a16:creationId xmlns:a16="http://schemas.microsoft.com/office/drawing/2014/main" id="{5689B205-B4D5-74CA-8413-F35352FCB7CF}"/>
              </a:ext>
            </a:extLst>
          </p:cNvPr>
          <p:cNvSpPr>
            <a:spLocks noGrp="1"/>
          </p:cNvSpPr>
          <p:nvPr>
            <p:ph type="body" sz="quarter" idx="10"/>
          </p:nvPr>
        </p:nvSpPr>
        <p:spPr>
          <a:xfrm>
            <a:off x="838200" y="1519880"/>
            <a:ext cx="10515600" cy="4460169"/>
          </a:xfrm>
        </p:spPr>
        <p:txBody>
          <a:bodyPr/>
          <a:lstStyle/>
          <a:p>
            <a:pPr marL="0" indent="0">
              <a:buNone/>
            </a:pPr>
            <a:r>
              <a:rPr lang="en-US" i="1" dirty="0"/>
              <a:t>“The information and sensory experience communicated</a:t>
            </a:r>
            <a:br>
              <a:rPr lang="en-US" i="1" dirty="0"/>
            </a:br>
            <a:r>
              <a:rPr lang="en-US" i="1" dirty="0"/>
              <a:t>to the user by means of a user agent (e.g., a web browser), including code or markup that defines the content’s structure, presentation, and interactions.”</a:t>
            </a:r>
            <a:endParaRPr lang="en-US" dirty="0"/>
          </a:p>
          <a:p>
            <a:pPr marL="0" indent="0">
              <a:buNone/>
            </a:pPr>
            <a:br>
              <a:rPr lang="en-US" dirty="0"/>
            </a:br>
            <a:r>
              <a:rPr lang="en-US" dirty="0"/>
              <a:t>Examples: text, images, sounds, videos, controls, animations, and conventional electronic documents.</a:t>
            </a:r>
          </a:p>
        </p:txBody>
      </p:sp>
    </p:spTree>
    <p:extLst>
      <p:ext uri="{BB962C8B-B14F-4D97-AF65-F5344CB8AC3E}">
        <p14:creationId xmlns:p14="http://schemas.microsoft.com/office/powerpoint/2010/main" val="31189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100812-98C8-2792-D8B7-AA92E55F86FB}"/>
              </a:ext>
            </a:extLst>
          </p:cNvPr>
          <p:cNvSpPr>
            <a:spLocks noGrp="1"/>
          </p:cNvSpPr>
          <p:nvPr>
            <p:ph type="title"/>
          </p:nvPr>
        </p:nvSpPr>
        <p:spPr>
          <a:xfrm>
            <a:off x="838200" y="1067648"/>
            <a:ext cx="10515600" cy="561467"/>
          </a:xfrm>
        </p:spPr>
        <p:txBody>
          <a:bodyPr/>
          <a:lstStyle/>
          <a:p>
            <a:r>
              <a:rPr lang="en-US" dirty="0"/>
              <a:t>Requirement: Technical Standard</a:t>
            </a:r>
          </a:p>
        </p:txBody>
      </p:sp>
      <p:sp>
        <p:nvSpPr>
          <p:cNvPr id="6" name="Text Placeholder 5">
            <a:extLst>
              <a:ext uri="{FF2B5EF4-FFF2-40B4-BE49-F238E27FC236}">
                <a16:creationId xmlns:a16="http://schemas.microsoft.com/office/drawing/2014/main" id="{CC3C331B-A1AE-B3F4-2EFA-E3E6C10B8645}"/>
              </a:ext>
            </a:extLst>
          </p:cNvPr>
          <p:cNvSpPr>
            <a:spLocks noGrp="1"/>
          </p:cNvSpPr>
          <p:nvPr>
            <p:ph type="body" sz="quarter" idx="10"/>
          </p:nvPr>
        </p:nvSpPr>
        <p:spPr>
          <a:xfrm>
            <a:off x="838200" y="1915296"/>
            <a:ext cx="10515600" cy="4064753"/>
          </a:xfrm>
        </p:spPr>
        <p:txBody>
          <a:bodyPr/>
          <a:lstStyle/>
          <a:p>
            <a:r>
              <a:rPr lang="en-US" dirty="0"/>
              <a:t>Adopts internationally-recognized </a:t>
            </a:r>
            <a:r>
              <a:rPr lang="en-US" dirty="0">
                <a:solidFill>
                  <a:schemeClr val="accent2"/>
                </a:solidFill>
                <a:hlinkClick r:id="rId3">
                  <a:extLst>
                    <a:ext uri="{A12FA001-AC4F-418D-AE19-62706E023703}">
                      <ahyp:hlinkClr xmlns:ahyp="http://schemas.microsoft.com/office/drawing/2018/hyperlinkcolor" val="tx"/>
                    </a:ext>
                  </a:extLst>
                </a:hlinkClick>
              </a:rPr>
              <a:t>Web Content Accessibility Guidelines (WCAG) 2.1 Level AA</a:t>
            </a:r>
            <a:r>
              <a:rPr lang="en-US" dirty="0">
                <a:solidFill>
                  <a:schemeClr val="accent2"/>
                </a:solidFill>
              </a:rPr>
              <a:t> </a:t>
            </a:r>
            <a:r>
              <a:rPr lang="en-US" dirty="0"/>
              <a:t>as a minimum</a:t>
            </a:r>
          </a:p>
          <a:p>
            <a:r>
              <a:rPr lang="en-US" dirty="0"/>
              <a:t>Applies to all web content and mobile apps </a:t>
            </a:r>
          </a:p>
          <a:p>
            <a:r>
              <a:rPr lang="en-US" dirty="0"/>
              <a:t>Includes when a state or local govt. has an arrangement with a third party who provides or makes available web content for them</a:t>
            </a:r>
            <a:endParaRPr lang="en-US" dirty="0">
              <a:solidFill>
                <a:schemeClr val="accent2"/>
              </a:solidFill>
            </a:endParaRPr>
          </a:p>
        </p:txBody>
      </p:sp>
    </p:spTree>
    <p:extLst>
      <p:ext uri="{BB962C8B-B14F-4D97-AF65-F5344CB8AC3E}">
        <p14:creationId xmlns:p14="http://schemas.microsoft.com/office/powerpoint/2010/main" val="69460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21097-B540-0623-D17C-DED52C7F6C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931D88-D150-43C2-810A-493D62682C0E}"/>
              </a:ext>
            </a:extLst>
          </p:cNvPr>
          <p:cNvSpPr>
            <a:spLocks noGrp="1"/>
          </p:cNvSpPr>
          <p:nvPr>
            <p:ph type="title"/>
          </p:nvPr>
        </p:nvSpPr>
        <p:spPr>
          <a:xfrm>
            <a:off x="838200" y="771085"/>
            <a:ext cx="10515600" cy="561467"/>
          </a:xfrm>
        </p:spPr>
        <p:txBody>
          <a:bodyPr/>
          <a:lstStyle/>
          <a:p>
            <a:r>
              <a:rPr lang="en-US" dirty="0"/>
              <a:t>Compliance Dates</a:t>
            </a:r>
          </a:p>
        </p:txBody>
      </p:sp>
      <p:graphicFrame>
        <p:nvGraphicFramePr>
          <p:cNvPr id="4" name="Table 3">
            <a:extLst>
              <a:ext uri="{FF2B5EF4-FFF2-40B4-BE49-F238E27FC236}">
                <a16:creationId xmlns:a16="http://schemas.microsoft.com/office/drawing/2014/main" id="{285C8DF0-FD29-ECBE-8A2D-2D7D78FE20C6}"/>
              </a:ext>
            </a:extLst>
          </p:cNvPr>
          <p:cNvGraphicFramePr>
            <a:graphicFrameLocks noGrp="1"/>
          </p:cNvGraphicFramePr>
          <p:nvPr/>
        </p:nvGraphicFramePr>
        <p:xfrm>
          <a:off x="838200" y="1687607"/>
          <a:ext cx="10270524" cy="3026172"/>
        </p:xfrm>
        <a:graphic>
          <a:graphicData uri="http://schemas.openxmlformats.org/drawingml/2006/table">
            <a:tbl>
              <a:tblPr firstRow="1" bandRow="1">
                <a:tableStyleId>{073A0DAA-6AF3-43AB-8588-CEC1D06C72B9}</a:tableStyleId>
              </a:tblPr>
              <a:tblGrid>
                <a:gridCol w="5131074">
                  <a:extLst>
                    <a:ext uri="{9D8B030D-6E8A-4147-A177-3AD203B41FA5}">
                      <a16:colId xmlns:a16="http://schemas.microsoft.com/office/drawing/2014/main" val="3236070417"/>
                    </a:ext>
                  </a:extLst>
                </a:gridCol>
                <a:gridCol w="5139450">
                  <a:extLst>
                    <a:ext uri="{9D8B030D-6E8A-4147-A177-3AD203B41FA5}">
                      <a16:colId xmlns:a16="http://schemas.microsoft.com/office/drawing/2014/main" val="857243968"/>
                    </a:ext>
                  </a:extLst>
                </a:gridCol>
              </a:tblGrid>
              <a:tr h="756543">
                <a:tc>
                  <a:txBody>
                    <a:bodyPr/>
                    <a:lstStyle/>
                    <a:p>
                      <a:r>
                        <a:rPr lang="en-US" dirty="0"/>
                        <a:t>Public Entity Size</a:t>
                      </a:r>
                    </a:p>
                  </a:txBody>
                  <a:tcPr anchor="ctr"/>
                </a:tc>
                <a:tc>
                  <a:txBody>
                    <a:bodyPr/>
                    <a:lstStyle/>
                    <a:p>
                      <a:r>
                        <a:rPr lang="en-US" dirty="0"/>
                        <a:t>Compliance Date</a:t>
                      </a:r>
                    </a:p>
                  </a:txBody>
                  <a:tcPr anchor="ctr"/>
                </a:tc>
                <a:extLst>
                  <a:ext uri="{0D108BD9-81ED-4DB2-BD59-A6C34878D82A}">
                    <a16:rowId xmlns:a16="http://schemas.microsoft.com/office/drawing/2014/main" val="4131426040"/>
                  </a:ext>
                </a:extLst>
              </a:tr>
              <a:tr h="756543">
                <a:tc>
                  <a:txBody>
                    <a:bodyPr/>
                    <a:lstStyle/>
                    <a:p>
                      <a:r>
                        <a:rPr lang="en-US" dirty="0"/>
                        <a:t>Less than 50K persons</a:t>
                      </a:r>
                    </a:p>
                  </a:txBody>
                  <a:tcPr anchor="ctr"/>
                </a:tc>
                <a:tc>
                  <a:txBody>
                    <a:bodyPr/>
                    <a:lstStyle/>
                    <a:p>
                      <a:r>
                        <a:rPr lang="en-US" dirty="0"/>
                        <a:t>April 26, 2027</a:t>
                      </a:r>
                    </a:p>
                  </a:txBody>
                  <a:tcPr anchor="ctr"/>
                </a:tc>
                <a:extLst>
                  <a:ext uri="{0D108BD9-81ED-4DB2-BD59-A6C34878D82A}">
                    <a16:rowId xmlns:a16="http://schemas.microsoft.com/office/drawing/2014/main" val="3912402933"/>
                  </a:ext>
                </a:extLst>
              </a:tr>
              <a:tr h="756543">
                <a:tc>
                  <a:txBody>
                    <a:bodyPr/>
                    <a:lstStyle/>
                    <a:p>
                      <a:r>
                        <a:rPr lang="en-US" dirty="0"/>
                        <a:t>Special district governments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April 26, 2027</a:t>
                      </a:r>
                    </a:p>
                  </a:txBody>
                  <a:tcPr anchor="ctr"/>
                </a:tc>
                <a:extLst>
                  <a:ext uri="{0D108BD9-81ED-4DB2-BD59-A6C34878D82A}">
                    <a16:rowId xmlns:a16="http://schemas.microsoft.com/office/drawing/2014/main" val="4104531283"/>
                  </a:ext>
                </a:extLst>
              </a:tr>
              <a:tr h="756543">
                <a:tc>
                  <a:txBody>
                    <a:bodyPr/>
                    <a:lstStyle/>
                    <a:p>
                      <a:r>
                        <a:rPr lang="en-US" b="1" dirty="0"/>
                        <a:t>50K or more persons</a:t>
                      </a:r>
                    </a:p>
                  </a:txBody>
                  <a:tcPr anchor="ctr"/>
                </a:tc>
                <a:tc>
                  <a:txBody>
                    <a:bodyPr/>
                    <a:lstStyle/>
                    <a:p>
                      <a:r>
                        <a:rPr lang="en-US" b="1" dirty="0"/>
                        <a:t>April 24, 2026</a:t>
                      </a:r>
                    </a:p>
                  </a:txBody>
                  <a:tcPr anchor="ctr"/>
                </a:tc>
                <a:extLst>
                  <a:ext uri="{0D108BD9-81ED-4DB2-BD59-A6C34878D82A}">
                    <a16:rowId xmlns:a16="http://schemas.microsoft.com/office/drawing/2014/main" val="3990950221"/>
                  </a:ext>
                </a:extLst>
              </a:tr>
            </a:tbl>
          </a:graphicData>
        </a:graphic>
      </p:graphicFrame>
    </p:spTree>
    <p:extLst>
      <p:ext uri="{BB962C8B-B14F-4D97-AF65-F5344CB8AC3E}">
        <p14:creationId xmlns:p14="http://schemas.microsoft.com/office/powerpoint/2010/main" val="331939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5AD39-A934-0D64-C675-4B6D6489DF6B}"/>
              </a:ext>
            </a:extLst>
          </p:cNvPr>
          <p:cNvSpPr>
            <a:spLocks noGrp="1"/>
          </p:cNvSpPr>
          <p:nvPr>
            <p:ph type="title"/>
          </p:nvPr>
        </p:nvSpPr>
        <p:spPr>
          <a:xfrm>
            <a:off x="838200" y="1055291"/>
            <a:ext cx="10515600" cy="561467"/>
          </a:xfrm>
        </p:spPr>
        <p:txBody>
          <a:bodyPr/>
          <a:lstStyle/>
          <a:p>
            <a:r>
              <a:rPr lang="en-US" dirty="0"/>
              <a:t>Limited Exceptions</a:t>
            </a:r>
          </a:p>
        </p:txBody>
      </p:sp>
      <p:sp>
        <p:nvSpPr>
          <p:cNvPr id="5" name="Text Placeholder 4">
            <a:extLst>
              <a:ext uri="{FF2B5EF4-FFF2-40B4-BE49-F238E27FC236}">
                <a16:creationId xmlns:a16="http://schemas.microsoft.com/office/drawing/2014/main" id="{8E78E424-0C65-6A58-1C5B-0FBB4CF8BE61}"/>
              </a:ext>
            </a:extLst>
          </p:cNvPr>
          <p:cNvSpPr>
            <a:spLocks noGrp="1"/>
          </p:cNvSpPr>
          <p:nvPr>
            <p:ph type="body" sz="quarter" idx="10"/>
          </p:nvPr>
        </p:nvSpPr>
        <p:spPr>
          <a:xfrm>
            <a:off x="838200" y="1878226"/>
            <a:ext cx="10515600" cy="4101823"/>
          </a:xfrm>
        </p:spPr>
        <p:txBody>
          <a:bodyPr/>
          <a:lstStyle/>
          <a:p>
            <a:pPr marL="514350" indent="-514350">
              <a:buFont typeface="+mj-lt"/>
              <a:buAutoNum type="arabicPeriod"/>
            </a:pPr>
            <a:r>
              <a:rPr lang="en-US" dirty="0"/>
              <a:t>Archived web content</a:t>
            </a:r>
          </a:p>
          <a:p>
            <a:pPr marL="514350" indent="-514350">
              <a:buFont typeface="+mj-lt"/>
              <a:buAutoNum type="arabicPeriod"/>
            </a:pPr>
            <a:r>
              <a:rPr lang="en-US" dirty="0"/>
              <a:t>Pre-existing conventional electronic documents</a:t>
            </a:r>
          </a:p>
          <a:p>
            <a:pPr marL="514350" indent="-514350">
              <a:buFont typeface="+mj-lt"/>
              <a:buAutoNum type="arabicPeriod"/>
            </a:pPr>
            <a:r>
              <a:rPr lang="en-US" dirty="0"/>
              <a:t>Some third-party content</a:t>
            </a:r>
          </a:p>
          <a:p>
            <a:pPr marL="514350" indent="-514350">
              <a:buFont typeface="+mj-lt"/>
              <a:buAutoNum type="arabicPeriod"/>
            </a:pPr>
            <a:r>
              <a:rPr lang="en-US" dirty="0"/>
              <a:t>Individualized documents that are password-protected</a:t>
            </a:r>
          </a:p>
          <a:p>
            <a:pPr marL="514350" indent="-514350">
              <a:buFont typeface="+mj-lt"/>
              <a:buAutoNum type="arabicPeriod"/>
            </a:pPr>
            <a:r>
              <a:rPr lang="en-US" dirty="0"/>
              <a:t>Pre-existing social media posts</a:t>
            </a:r>
          </a:p>
        </p:txBody>
      </p:sp>
    </p:spTree>
    <p:extLst>
      <p:ext uri="{BB962C8B-B14F-4D97-AF65-F5344CB8AC3E}">
        <p14:creationId xmlns:p14="http://schemas.microsoft.com/office/powerpoint/2010/main" val="157720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E6346ECA-1384-4EFD-B868-216ACA8DAA8A}"/>
    </a:ext>
  </a:extLst>
</a:theme>
</file>

<file path=ppt/theme/theme10.xml><?xml version="1.0" encoding="utf-8"?>
<a:theme xmlns:a="http://schemas.openxmlformats.org/drawingml/2006/main" name="Content Slide - Top Swoop">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C534E00D-A73C-4DDD-A779-0B72CB620CE9}"/>
    </a:ext>
  </a:extLst>
</a:theme>
</file>

<file path=ppt/theme/theme11.xml><?xml version="1.0" encoding="utf-8"?>
<a:theme xmlns:a="http://schemas.openxmlformats.org/drawingml/2006/main" name="1_Closing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80081001-B7A3-45CF-A110-8CC0E894C29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ion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78182F4A-BB01-4004-BED6-4F8D8CE77FF0}"/>
    </a:ext>
  </a:extLst>
</a:theme>
</file>

<file path=ppt/theme/theme3.xml><?xml version="1.0" encoding="utf-8"?>
<a:theme xmlns:a="http://schemas.openxmlformats.org/drawingml/2006/main" name="Bottom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D2C19DFD-F52D-4F02-AE06-2ECCA6C50AA1}"/>
    </a:ext>
  </a:extLst>
</a:theme>
</file>

<file path=ppt/theme/theme4.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29D54C66-3347-4897-8E6D-A7D6F80DFD2D}"/>
    </a:ext>
  </a:extLst>
</a:theme>
</file>

<file path=ppt/theme/theme5.xml><?xml version="1.0" encoding="utf-8"?>
<a:theme xmlns:a="http://schemas.openxmlformats.org/drawingml/2006/main" name="1_Bottom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D2C19DFD-F52D-4F02-AE06-2ECCA6C50AA1}"/>
    </a:ext>
  </a:extLst>
</a:theme>
</file>

<file path=ppt/theme/theme6.xml><?xml version="1.0" encoding="utf-8"?>
<a:theme xmlns:a="http://schemas.openxmlformats.org/drawingml/2006/main" name="Top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6E58F7C9-B5CA-45C8-A00C-6E08662091D4}"/>
    </a:ext>
  </a:extLst>
</a:theme>
</file>

<file path=ppt/theme/theme7.xml><?xml version="1.0" encoding="utf-8"?>
<a:theme xmlns:a="http://schemas.openxmlformats.org/drawingml/2006/main" name="Content Slide - Bottom Swoop">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B87FE163-7758-4818-94A0-550A25E9F08F}"/>
    </a:ext>
  </a:extLst>
</a:theme>
</file>

<file path=ppt/theme/theme8.xml><?xml version="1.0" encoding="utf-8"?>
<a:theme xmlns:a="http://schemas.openxmlformats.org/drawingml/2006/main" name="1_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413C101F-EF97-42E3-8478-BF0D8903AA95}"/>
    </a:ext>
  </a:extLst>
</a:theme>
</file>

<file path=ppt/theme/theme9.xml><?xml version="1.0" encoding="utf-8"?>
<a:theme xmlns:a="http://schemas.openxmlformats.org/drawingml/2006/main" name="1_Section 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E6494B0F-46B0-4F62-98B7-C7A7EB845F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25277A8A8BA4EA5CE8B73928EB221" ma:contentTypeVersion="23" ma:contentTypeDescription="Create a new document." ma:contentTypeScope="" ma:versionID="6fa03d2e7c8a265d2c8c5888a580d276">
  <xsd:schema xmlns:xsd="http://www.w3.org/2001/XMLSchema" xmlns:xs="http://www.w3.org/2001/XMLSchema" xmlns:p="http://schemas.microsoft.com/office/2006/metadata/properties" xmlns:ns1="http://schemas.microsoft.com/sharepoint/v3" xmlns:ns2="bffb2a7c-0eec-4093-8338-7b4a43517886" xmlns:ns3="57241129-d72e-4544-bf6a-875a5dc8892c" targetNamespace="http://schemas.microsoft.com/office/2006/metadata/properties" ma:root="true" ma:fieldsID="853cd7620fabe7ffd61bb80ac518a173" ns1:_="" ns2:_="" ns3:_="">
    <xsd:import namespace="http://schemas.microsoft.com/sharepoint/v3"/>
    <xsd:import namespace="bffb2a7c-0eec-4093-8338-7b4a43517886"/>
    <xsd:import namespace="57241129-d72e-4544-bf6a-875a5dc889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Key_x0020_Info"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fb2a7c-0eec-4093-8338-7b4a435178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Key_x0020_Info" ma:index="18" nillable="true" ma:displayName="Key Info" ma:default="0" ma:description="Frequently needed project info" ma:internalName="Key_x0020_Info">
      <xsd:simpleType>
        <xsd:restriction base="dms:Boolea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241129-d72e-4544-bf6a-875a5dc889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a507aad-a2b7-45b3-9cca-6abf33ccc076}" ma:internalName="TaxCatchAll" ma:showField="CatchAllData" ma:web="57241129-d72e-4544-bf6a-875a5dc889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Key_x0020_Info xmlns="bffb2a7c-0eec-4093-8338-7b4a43517886">false</Key_x0020_Info>
    <_ip_UnifiedCompliancePolicyProperties xmlns="http://schemas.microsoft.com/sharepoint/v3" xsi:nil="true"/>
    <lcf76f155ced4ddcb4097134ff3c332f xmlns="bffb2a7c-0eec-4093-8338-7b4a43517886">
      <Terms xmlns="http://schemas.microsoft.com/office/infopath/2007/PartnerControls"/>
    </lcf76f155ced4ddcb4097134ff3c332f>
    <TaxCatchAll xmlns="57241129-d72e-4544-bf6a-875a5dc8892c" xsi:nil="true"/>
  </documentManagement>
</p:properties>
</file>

<file path=customXml/itemProps1.xml><?xml version="1.0" encoding="utf-8"?>
<ds:datastoreItem xmlns:ds="http://schemas.openxmlformats.org/officeDocument/2006/customXml" ds:itemID="{2ECF549C-CB99-4DFB-A44F-1723BB52E52E}"/>
</file>

<file path=customXml/itemProps2.xml><?xml version="1.0" encoding="utf-8"?>
<ds:datastoreItem xmlns:ds="http://schemas.openxmlformats.org/officeDocument/2006/customXml" ds:itemID="{6504D299-F0FB-4F4C-B9ED-55113CD94653}"/>
</file>

<file path=customXml/itemProps3.xml><?xml version="1.0" encoding="utf-8"?>
<ds:datastoreItem xmlns:ds="http://schemas.openxmlformats.org/officeDocument/2006/customXml" ds:itemID="{03EC20B0-91DF-4662-A086-D47790954E3F}"/>
</file>

<file path=docProps/app.xml><?xml version="1.0" encoding="utf-8"?>
<Properties xmlns="http://schemas.openxmlformats.org/officeDocument/2006/extended-properties" xmlns:vt="http://schemas.openxmlformats.org/officeDocument/2006/docPropsVTypes">
  <TotalTime>359</TotalTime>
  <Words>1913</Words>
  <Application>Microsoft Macintosh PowerPoint</Application>
  <PresentationFormat>Widescreen</PresentationFormat>
  <Paragraphs>241</Paragraphs>
  <Slides>38</Slides>
  <Notes>21</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38</vt:i4>
      </vt:variant>
    </vt:vector>
  </HeadingPairs>
  <TitlesOfParts>
    <vt:vector size="58" baseType="lpstr">
      <vt:lpstr>Aptos</vt:lpstr>
      <vt:lpstr>Arial</vt:lpstr>
      <vt:lpstr>Arial Black</vt:lpstr>
      <vt:lpstr>Montserrat</vt:lpstr>
      <vt:lpstr>ParagraphSymbols</vt:lpstr>
      <vt:lpstr>Public Sans Web</vt:lpstr>
      <vt:lpstr>Roboto</vt:lpstr>
      <vt:lpstr>TwitterChirp</vt:lpstr>
      <vt:lpstr>verdana</vt:lpstr>
      <vt:lpstr>TItle Slide</vt:lpstr>
      <vt:lpstr>Section Title Slide</vt:lpstr>
      <vt:lpstr>Bottom Swoop Design</vt:lpstr>
      <vt:lpstr>Closing Slide</vt:lpstr>
      <vt:lpstr>1_Bottom Swoop Design</vt:lpstr>
      <vt:lpstr>Top Swoop Design</vt:lpstr>
      <vt:lpstr>Content Slide - Bottom Swoop</vt:lpstr>
      <vt:lpstr>1_TItle Slide</vt:lpstr>
      <vt:lpstr>1_Section Title Slide</vt:lpstr>
      <vt:lpstr>Content Slide - Top Swoop</vt:lpstr>
      <vt:lpstr>1_Closing Slide</vt:lpstr>
      <vt:lpstr> Digital Accessibility Regulations &amp; Standards</vt:lpstr>
      <vt:lpstr>ADA Title II Regulation</vt:lpstr>
      <vt:lpstr>Disclaimer</vt:lpstr>
      <vt:lpstr>Americans with Disabilities Act (ADA)</vt:lpstr>
      <vt:lpstr>Title II of ADA Regulation/Rule</vt:lpstr>
      <vt:lpstr>Web Content Definition</vt:lpstr>
      <vt:lpstr>Requirement: Technical Standard</vt:lpstr>
      <vt:lpstr>Compliance Dates</vt:lpstr>
      <vt:lpstr>Limited Exceptions</vt:lpstr>
      <vt:lpstr>Exception: Archived Web Content </vt:lpstr>
      <vt:lpstr>Exception: Pre-existing Conventional Electronic Documents</vt:lpstr>
      <vt:lpstr>Exception: Content Posted by Third Party</vt:lpstr>
      <vt:lpstr>Exception: Individualized Documents that are Password-Protected</vt:lpstr>
      <vt:lpstr>Exception: Pre-existing Social Media Posts</vt:lpstr>
      <vt:lpstr>Exceptions Do Not Change</vt:lpstr>
      <vt:lpstr>State of North Carolina </vt:lpstr>
      <vt:lpstr>State Standard: Digital-First Public Experiences</vt:lpstr>
      <vt:lpstr>Standards Include</vt:lpstr>
      <vt:lpstr>Accessibility Standards </vt:lpstr>
      <vt:lpstr>Consistent Design &amp; Brand Identity</vt:lpstr>
      <vt:lpstr>Easy to Understand Authoritative Content</vt:lpstr>
      <vt:lpstr>Discoverable and Optimized for Search </vt:lpstr>
      <vt:lpstr>Security by Design &amp; Default</vt:lpstr>
      <vt:lpstr>User-Center Design</vt:lpstr>
      <vt:lpstr>Mobile-First, Responsive Design</vt:lpstr>
      <vt:lpstr>Privacy</vt:lpstr>
      <vt:lpstr>Digitization of Forms &amp; Services</vt:lpstr>
      <vt:lpstr>Accessible Social</vt:lpstr>
      <vt:lpstr>Add Alternative Text (alt text) for Images</vt:lpstr>
      <vt:lpstr>Add Video Captions</vt:lpstr>
      <vt:lpstr>Write Accessible Text</vt:lpstr>
      <vt:lpstr>Create Accessible Visuals</vt:lpstr>
      <vt:lpstr>Emojis</vt:lpstr>
      <vt:lpstr>Stay Up-to-Date on Platform Accessibility Features </vt:lpstr>
      <vt:lpstr>N.C. Digital Accessibility Community of Practice</vt:lpstr>
      <vt:lpstr>10 Best Practices  for Creating  Accessible Content</vt:lpstr>
      <vt:lpstr>Questions?</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Jer</dc:creator>
  <cp:lastModifiedBy>Talanker, Yelena S</cp:lastModifiedBy>
  <cp:revision>6</cp:revision>
  <dcterms:created xsi:type="dcterms:W3CDTF">2023-10-24T17:14:19Z</dcterms:created>
  <dcterms:modified xsi:type="dcterms:W3CDTF">2024-11-18T23:00:25Z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0x0101006C125277A8A8BA4EA5CE8B73928EB221</vt:lpwstr>
  </property>
</Properties>
</file>