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4788f40a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14788f40a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149a20f70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149a20f70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4788f40a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14788f40a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149a20f70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149a20f70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149a20f70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149a20f70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149a20f70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149a20f70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149a20f70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149a20f703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149a20f70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149a20f70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149a20f70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149a20f70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149a20f70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149a20f703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14788f40a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14788f40a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14788f40a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14788f40a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14788f40a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14788f40a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4788f40a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14788f40a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149a20f7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149a20f7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14788f40a5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14788f40a5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4788f40a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14788f40a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4788f40a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4788f40a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14788f40a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14788f40a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26165" y="841772"/>
            <a:ext cx="7931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6165" y="2731346"/>
            <a:ext cx="79314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04384" y="470414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solidFill>
                  <a:srgbClr val="1C3766"/>
                </a:solidFill>
              </a:defRPr>
            </a:lvl1pPr>
            <a:lvl2pPr lvl="1" rtl="0">
              <a:buNone/>
              <a:defRPr sz="1300">
                <a:solidFill>
                  <a:srgbClr val="1C3766"/>
                </a:solidFill>
              </a:defRPr>
            </a:lvl2pPr>
            <a:lvl3pPr lvl="2" rtl="0">
              <a:buNone/>
              <a:defRPr sz="1300">
                <a:solidFill>
                  <a:srgbClr val="1C3766"/>
                </a:solidFill>
              </a:defRPr>
            </a:lvl3pPr>
            <a:lvl4pPr lvl="3" rtl="0">
              <a:buNone/>
              <a:defRPr sz="1300">
                <a:solidFill>
                  <a:srgbClr val="1C3766"/>
                </a:solidFill>
              </a:defRPr>
            </a:lvl4pPr>
            <a:lvl5pPr lvl="4" rtl="0">
              <a:buNone/>
              <a:defRPr sz="1300">
                <a:solidFill>
                  <a:srgbClr val="1C3766"/>
                </a:solidFill>
              </a:defRPr>
            </a:lvl5pPr>
            <a:lvl6pPr lvl="5" rtl="0">
              <a:buNone/>
              <a:defRPr sz="1300">
                <a:solidFill>
                  <a:srgbClr val="1C3766"/>
                </a:solidFill>
              </a:defRPr>
            </a:lvl6pPr>
            <a:lvl7pPr lvl="6" rtl="0">
              <a:buNone/>
              <a:defRPr sz="1300">
                <a:solidFill>
                  <a:srgbClr val="1C3766"/>
                </a:solidFill>
              </a:defRPr>
            </a:lvl7pPr>
            <a:lvl8pPr lvl="7" rtl="0">
              <a:buNone/>
              <a:defRPr sz="1300">
                <a:solidFill>
                  <a:srgbClr val="1C3766"/>
                </a:solidFill>
              </a:defRPr>
            </a:lvl8pPr>
            <a:lvl9pPr lvl="8" rtl="0">
              <a:buNone/>
              <a:defRPr sz="1300">
                <a:solidFill>
                  <a:srgbClr val="1C37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ooter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404384" y="470414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810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810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6pPr>
            <a:lvl7pPr marL="3200400" lvl="6" indent="-3810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7pPr>
            <a:lvl8pPr marL="3657600" lvl="7" indent="-3810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404384" y="470414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311700" y="950313"/>
            <a:ext cx="3999900" cy="3618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4832400" y="950313"/>
            <a:ext cx="3999900" cy="3618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404384" y="470414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heading and content">
  <p:cSld name="TITLE_AND_TWO_COLUMNS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331025" y="603050"/>
            <a:ext cx="3314700" cy="396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D0050"/>
              </a:buClr>
              <a:buSzPts val="3800"/>
              <a:buNone/>
              <a:defRPr sz="3800">
                <a:solidFill>
                  <a:srgbClr val="7D005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3847600" y="603050"/>
            <a:ext cx="4984800" cy="396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3000"/>
              <a:buChar char="•"/>
              <a:defRPr sz="3000"/>
            </a:lvl1pPr>
            <a:lvl2pPr marL="914400" lvl="1" indent="-419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3000"/>
              <a:buChar char="•"/>
              <a:defRPr sz="3000"/>
            </a:lvl2pPr>
            <a:lvl3pPr marL="1371600" lvl="2" indent="-419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3000"/>
              <a:buChar char="•"/>
              <a:defRPr sz="3000"/>
            </a:lvl3pPr>
            <a:lvl4pPr marL="1828800" lvl="3" indent="-419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3000"/>
              <a:buChar char="•"/>
              <a:defRPr sz="3000"/>
            </a:lvl4pPr>
            <a:lvl5pPr marL="2286000" lvl="4" indent="-419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3000"/>
              <a:buChar char="•"/>
              <a:defRPr sz="3000"/>
            </a:lvl5pPr>
            <a:lvl6pPr marL="2743200" lvl="5" indent="-419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3000"/>
              <a:buChar char="•"/>
              <a:defRPr sz="3000"/>
            </a:lvl6pPr>
            <a:lvl7pPr marL="3200400" lvl="6" indent="-419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3000"/>
              <a:buChar char="•"/>
              <a:defRPr sz="3000"/>
            </a:lvl7pPr>
            <a:lvl8pPr marL="3657600" lvl="7" indent="-419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3000"/>
              <a:buChar char="•"/>
              <a:defRPr sz="3000"/>
            </a:lvl8pPr>
            <a:lvl9pPr marL="4114800" lvl="8" indent="-419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404384" y="470414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0" y="0"/>
            <a:ext cx="9164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8404384" y="470414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1C3766"/>
                </a:solidFill>
              </a:defRPr>
            </a:lvl1pPr>
            <a:lvl2pPr lvl="1" rtl="0">
              <a:buNone/>
              <a:defRPr>
                <a:solidFill>
                  <a:srgbClr val="1C3766"/>
                </a:solidFill>
              </a:defRPr>
            </a:lvl2pPr>
            <a:lvl3pPr lvl="2" rtl="0">
              <a:buNone/>
              <a:defRPr>
                <a:solidFill>
                  <a:srgbClr val="1C3766"/>
                </a:solidFill>
              </a:defRPr>
            </a:lvl3pPr>
            <a:lvl4pPr lvl="3" rtl="0">
              <a:buNone/>
              <a:defRPr>
                <a:solidFill>
                  <a:srgbClr val="1C3766"/>
                </a:solidFill>
              </a:defRPr>
            </a:lvl4pPr>
            <a:lvl5pPr lvl="4" rtl="0">
              <a:buNone/>
              <a:defRPr>
                <a:solidFill>
                  <a:srgbClr val="1C3766"/>
                </a:solidFill>
              </a:defRPr>
            </a:lvl5pPr>
            <a:lvl6pPr lvl="5" rtl="0">
              <a:buNone/>
              <a:defRPr>
                <a:solidFill>
                  <a:srgbClr val="1C3766"/>
                </a:solidFill>
              </a:defRPr>
            </a:lvl6pPr>
            <a:lvl7pPr lvl="6" rtl="0">
              <a:buNone/>
              <a:defRPr>
                <a:solidFill>
                  <a:srgbClr val="1C3766"/>
                </a:solidFill>
              </a:defRPr>
            </a:lvl7pPr>
            <a:lvl8pPr lvl="7" rtl="0">
              <a:buNone/>
              <a:defRPr>
                <a:solidFill>
                  <a:srgbClr val="1C3766"/>
                </a:solidFill>
              </a:defRPr>
            </a:lvl8pPr>
            <a:lvl9pPr lvl="8" rtl="0">
              <a:buNone/>
              <a:defRPr>
                <a:solidFill>
                  <a:srgbClr val="1C37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1C3766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0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8404384" y="470414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section header">
  <p:cSld name="CUSTOM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628650" y="2091376"/>
            <a:ext cx="7886700" cy="960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sldNum" idx="12"/>
          </p:nvPr>
        </p:nvSpPr>
        <p:spPr>
          <a:xfrm>
            <a:off x="8404384" y="470414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/>
        </p:nvSpPr>
        <p:spPr>
          <a:xfrm>
            <a:off x="344125" y="419675"/>
            <a:ext cx="84567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8"/>
          <p:cNvSpPr txBox="1"/>
          <p:nvPr/>
        </p:nvSpPr>
        <p:spPr>
          <a:xfrm>
            <a:off x="1471650" y="1405500"/>
            <a:ext cx="6630900" cy="31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C AEM">
  <p:cSld name="TITLE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9"/>
          <p:cNvPicPr preferRelativeResize="0"/>
          <p:nvPr/>
        </p:nvPicPr>
        <p:blipFill rotWithShape="1">
          <a:blip r:embed="rId2">
            <a:alphaModFix/>
          </a:blip>
          <a:srcRect t="17333" b="46206"/>
          <a:stretch/>
        </p:blipFill>
        <p:spPr>
          <a:xfrm>
            <a:off x="578787" y="1398125"/>
            <a:ext cx="7986425" cy="2347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404384" y="470414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2">
  <p:cSld name="BLANK_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404384" y="470414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only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2668" y="2357363"/>
            <a:ext cx="2524601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04384" y="470414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bg>
      <p:bgPr>
        <a:solidFill>
          <a:schemeClr val="l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623900" y="909029"/>
            <a:ext cx="7886700" cy="31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100"/>
              <a:buFont typeface="Arial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sldNum" idx="12"/>
          </p:nvPr>
        </p:nvSpPr>
        <p:spPr>
          <a:xfrm>
            <a:off x="8404384" y="470414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1C3766"/>
                </a:solidFill>
              </a:defRPr>
            </a:lvl1pPr>
            <a:lvl2pPr lvl="1" rtl="0">
              <a:buNone/>
              <a:defRPr>
                <a:solidFill>
                  <a:srgbClr val="1C3766"/>
                </a:solidFill>
              </a:defRPr>
            </a:lvl2pPr>
            <a:lvl3pPr lvl="2" rtl="0">
              <a:buNone/>
              <a:defRPr>
                <a:solidFill>
                  <a:srgbClr val="1C3766"/>
                </a:solidFill>
              </a:defRPr>
            </a:lvl3pPr>
            <a:lvl4pPr lvl="3" rtl="0">
              <a:buNone/>
              <a:defRPr>
                <a:solidFill>
                  <a:srgbClr val="1C3766"/>
                </a:solidFill>
              </a:defRPr>
            </a:lvl4pPr>
            <a:lvl5pPr lvl="4" rtl="0">
              <a:buNone/>
              <a:defRPr>
                <a:solidFill>
                  <a:srgbClr val="1C3766"/>
                </a:solidFill>
              </a:defRPr>
            </a:lvl5pPr>
            <a:lvl6pPr lvl="5" rtl="0">
              <a:buNone/>
              <a:defRPr>
                <a:solidFill>
                  <a:srgbClr val="1C3766"/>
                </a:solidFill>
              </a:defRPr>
            </a:lvl6pPr>
            <a:lvl7pPr lvl="6" rtl="0">
              <a:buNone/>
              <a:defRPr>
                <a:solidFill>
                  <a:srgbClr val="1C3766"/>
                </a:solidFill>
              </a:defRPr>
            </a:lvl7pPr>
            <a:lvl8pPr lvl="7" rtl="0">
              <a:buNone/>
              <a:defRPr>
                <a:solidFill>
                  <a:srgbClr val="1C3766"/>
                </a:solidFill>
              </a:defRPr>
            </a:lvl8pPr>
            <a:lvl9pPr lvl="8" rtl="0">
              <a:buNone/>
              <a:defRPr>
                <a:solidFill>
                  <a:srgbClr val="1C37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 Main layout">
  <p:cSld name="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>
            <a:spLocks noGrp="1"/>
          </p:cNvSpPr>
          <p:nvPr>
            <p:ph type="title"/>
          </p:nvPr>
        </p:nvSpPr>
        <p:spPr>
          <a:xfrm>
            <a:off x="425300" y="216694"/>
            <a:ext cx="8090100" cy="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body" idx="1"/>
          </p:nvPr>
        </p:nvSpPr>
        <p:spPr>
          <a:xfrm>
            <a:off x="628650" y="1104769"/>
            <a:ext cx="7886700" cy="3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8404384" y="470414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900" y="605748"/>
            <a:ext cx="7886700" cy="14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100"/>
              <a:buFont typeface="Arial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888" y="2095574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1C3766"/>
              </a:buClr>
              <a:buSzPts val="2400"/>
              <a:buNone/>
              <a:defRPr>
                <a:solidFill>
                  <a:srgbClr val="1C3766"/>
                </a:solidFill>
              </a:defRPr>
            </a:lvl1pPr>
            <a:lvl2pPr marL="914400" lvl="1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None/>
              <a:defRPr>
                <a:solidFill>
                  <a:srgbClr val="1C3766"/>
                </a:solidFill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None/>
              <a:defRPr>
                <a:solidFill>
                  <a:srgbClr val="1C3766"/>
                </a:solidFill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None/>
              <a:defRPr>
                <a:solidFill>
                  <a:srgbClr val="1C3766"/>
                </a:solidFill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None/>
              <a:defRPr>
                <a:solidFill>
                  <a:srgbClr val="1C3766"/>
                </a:solidFill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None/>
              <a:defRPr>
                <a:solidFill>
                  <a:srgbClr val="1C3766"/>
                </a:solidFill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None/>
              <a:defRPr>
                <a:solidFill>
                  <a:srgbClr val="1C3766"/>
                </a:solidFill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None/>
              <a:defRPr>
                <a:solidFill>
                  <a:srgbClr val="1C3766"/>
                </a:solidFill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None/>
              <a:defRPr>
                <a:solidFill>
                  <a:srgbClr val="1C3766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04384" y="470414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1C3766"/>
                </a:solidFill>
              </a:defRPr>
            </a:lvl1pPr>
            <a:lvl2pPr lvl="1" rtl="0">
              <a:buNone/>
              <a:defRPr>
                <a:solidFill>
                  <a:srgbClr val="1C3766"/>
                </a:solidFill>
              </a:defRPr>
            </a:lvl2pPr>
            <a:lvl3pPr lvl="2" rtl="0">
              <a:buNone/>
              <a:defRPr>
                <a:solidFill>
                  <a:srgbClr val="1C3766"/>
                </a:solidFill>
              </a:defRPr>
            </a:lvl3pPr>
            <a:lvl4pPr lvl="3" rtl="0">
              <a:buNone/>
              <a:defRPr>
                <a:solidFill>
                  <a:srgbClr val="1C3766"/>
                </a:solidFill>
              </a:defRPr>
            </a:lvl4pPr>
            <a:lvl5pPr lvl="4" rtl="0">
              <a:buNone/>
              <a:defRPr>
                <a:solidFill>
                  <a:srgbClr val="1C3766"/>
                </a:solidFill>
              </a:defRPr>
            </a:lvl5pPr>
            <a:lvl6pPr lvl="5" rtl="0">
              <a:buNone/>
              <a:defRPr>
                <a:solidFill>
                  <a:srgbClr val="1C3766"/>
                </a:solidFill>
              </a:defRPr>
            </a:lvl6pPr>
            <a:lvl7pPr lvl="6" rtl="0">
              <a:buNone/>
              <a:defRPr>
                <a:solidFill>
                  <a:srgbClr val="1C3766"/>
                </a:solidFill>
              </a:defRPr>
            </a:lvl7pPr>
            <a:lvl8pPr lvl="7" rtl="0">
              <a:buNone/>
              <a:defRPr>
                <a:solidFill>
                  <a:srgbClr val="1C3766"/>
                </a:solidFill>
              </a:defRPr>
            </a:lvl8pPr>
            <a:lvl9pPr lvl="8" rtl="0">
              <a:buNone/>
              <a:defRPr>
                <a:solidFill>
                  <a:srgbClr val="1C37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quoise section header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23888" y="91211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100"/>
              <a:buFont typeface="Arial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04384" y="470414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blue 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00050" y="197650"/>
            <a:ext cx="78867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628650" y="1069688"/>
            <a:ext cx="7886700" cy="3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>
                <a:solidFill>
                  <a:srgbClr val="1C3766"/>
                </a:solidFill>
              </a:defRPr>
            </a:lvl1pPr>
            <a:lvl2pPr marL="914400" lvl="1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>
                <a:solidFill>
                  <a:srgbClr val="1C3766"/>
                </a:solidFill>
              </a:defRPr>
            </a:lvl2pPr>
            <a:lvl3pPr marL="1371600" lvl="2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>
                <a:solidFill>
                  <a:srgbClr val="1C3766"/>
                </a:solidFill>
              </a:defRPr>
            </a:lvl3pPr>
            <a:lvl4pPr marL="1828800" lvl="3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>
                <a:solidFill>
                  <a:srgbClr val="1C3766"/>
                </a:solidFill>
              </a:defRPr>
            </a:lvl4pPr>
            <a:lvl5pPr marL="2286000" lvl="4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>
                <a:solidFill>
                  <a:srgbClr val="1C3766"/>
                </a:solidFill>
              </a:defRPr>
            </a:lvl5pPr>
            <a:lvl6pPr marL="2743200" lvl="5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04384" y="470414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00050" y="197650"/>
            <a:ext cx="78867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28650" y="1069688"/>
            <a:ext cx="7886700" cy="3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>
                <a:solidFill>
                  <a:srgbClr val="1C3766"/>
                </a:solidFill>
              </a:defRPr>
            </a:lvl1pPr>
            <a:lvl2pPr marL="914400" lvl="1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>
                <a:solidFill>
                  <a:srgbClr val="1C3766"/>
                </a:solidFill>
              </a:defRPr>
            </a:lvl2pPr>
            <a:lvl3pPr marL="1371600" lvl="2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>
                <a:solidFill>
                  <a:srgbClr val="1C3766"/>
                </a:solidFill>
              </a:defRPr>
            </a:lvl3pPr>
            <a:lvl4pPr marL="1828800" lvl="3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>
                <a:solidFill>
                  <a:srgbClr val="1C3766"/>
                </a:solidFill>
              </a:defRPr>
            </a:lvl4pPr>
            <a:lvl5pPr marL="2286000" lvl="4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>
                <a:solidFill>
                  <a:srgbClr val="1C3766"/>
                </a:solidFill>
              </a:defRPr>
            </a:lvl5pPr>
            <a:lvl6pPr marL="2743200" lvl="5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04384" y="470414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blue two column">
  <p:cSld name="1_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00050" y="197650"/>
            <a:ext cx="78867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628650" y="1102175"/>
            <a:ext cx="3886200" cy="3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>
                <a:solidFill>
                  <a:srgbClr val="1C3766"/>
                </a:solidFill>
              </a:defRPr>
            </a:lvl1pPr>
            <a:lvl2pPr marL="914400" lvl="1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>
                <a:solidFill>
                  <a:srgbClr val="1C3766"/>
                </a:solidFill>
              </a:defRPr>
            </a:lvl2pPr>
            <a:lvl3pPr marL="1371600" lvl="2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>
                <a:solidFill>
                  <a:srgbClr val="1C3766"/>
                </a:solidFill>
              </a:defRPr>
            </a:lvl3pPr>
            <a:lvl4pPr marL="1828800" lvl="3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>
                <a:solidFill>
                  <a:srgbClr val="1C3766"/>
                </a:solidFill>
              </a:defRPr>
            </a:lvl4pPr>
            <a:lvl5pPr marL="2286000" lvl="4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>
                <a:solidFill>
                  <a:srgbClr val="1C3766"/>
                </a:solidFill>
              </a:defRPr>
            </a:lvl5pPr>
            <a:lvl6pPr marL="2743200" lvl="5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629150" y="1102175"/>
            <a:ext cx="3886200" cy="3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>
                <a:solidFill>
                  <a:srgbClr val="1C3766"/>
                </a:solidFill>
              </a:defRPr>
            </a:lvl1pPr>
            <a:lvl2pPr marL="914400" lvl="1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>
                <a:solidFill>
                  <a:srgbClr val="1C3766"/>
                </a:solidFill>
              </a:defRPr>
            </a:lvl2pPr>
            <a:lvl3pPr marL="1371600" lvl="2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>
                <a:solidFill>
                  <a:srgbClr val="1C3766"/>
                </a:solidFill>
              </a:defRPr>
            </a:lvl3pPr>
            <a:lvl4pPr marL="1828800" lvl="3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>
                <a:solidFill>
                  <a:srgbClr val="1C3766"/>
                </a:solidFill>
              </a:defRPr>
            </a:lvl4pPr>
            <a:lvl5pPr marL="2286000" lvl="4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>
                <a:solidFill>
                  <a:srgbClr val="1C3766"/>
                </a:solidFill>
              </a:defRPr>
            </a:lvl5pPr>
            <a:lvl6pPr marL="2743200" lvl="5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04384" y="470414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00050" y="197650"/>
            <a:ext cx="78867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04384" y="470414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gray title only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400050" y="197650"/>
            <a:ext cx="78867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04384" y="470414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00050" y="197650"/>
            <a:ext cx="78867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3300"/>
              <a:buFont typeface="Arial"/>
              <a:buNone/>
              <a:defRPr sz="3300" b="1" i="0" u="none" strike="noStrike" cap="none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069688"/>
            <a:ext cx="7886700" cy="3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 i="0" u="none" strike="noStrike" cap="none">
                <a:solidFill>
                  <a:srgbClr val="1C3766"/>
                </a:solidFill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 i="0" u="none" strike="noStrike" cap="none">
                <a:solidFill>
                  <a:srgbClr val="1C3766"/>
                </a:solidFill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 i="0" u="none" strike="noStrike" cap="none">
                <a:solidFill>
                  <a:srgbClr val="1C3766"/>
                </a:solidFill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 i="0" u="none" strike="noStrike" cap="none">
                <a:solidFill>
                  <a:srgbClr val="1C3766"/>
                </a:solidFill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 i="0" u="none" strike="noStrike" cap="none">
                <a:solidFill>
                  <a:srgbClr val="1C3766"/>
                </a:solidFill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 i="0" u="none" strike="noStrike" cap="none">
                <a:solidFill>
                  <a:srgbClr val="1C3766"/>
                </a:solidFill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 i="0" u="none" strike="noStrike" cap="none">
                <a:solidFill>
                  <a:srgbClr val="1C3766"/>
                </a:solidFill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 i="0" u="none" strike="noStrike" cap="none">
                <a:solidFill>
                  <a:srgbClr val="1C3766"/>
                </a:solidFill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 i="0" u="none" strike="noStrike" cap="none">
                <a:solidFill>
                  <a:srgbClr val="1C3766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041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 b="1">
                <a:solidFill>
                  <a:schemeClr val="lt1"/>
                </a:solidFill>
              </a:defRPr>
            </a:lvl1pPr>
            <a:lvl2pPr lvl="1" algn="r" rtl="0">
              <a:buNone/>
              <a:defRPr sz="1300" b="1">
                <a:solidFill>
                  <a:schemeClr val="lt1"/>
                </a:solidFill>
              </a:defRPr>
            </a:lvl2pPr>
            <a:lvl3pPr lvl="2" algn="r" rtl="0">
              <a:buNone/>
              <a:defRPr sz="1300" b="1">
                <a:solidFill>
                  <a:schemeClr val="lt1"/>
                </a:solidFill>
              </a:defRPr>
            </a:lvl3pPr>
            <a:lvl4pPr lvl="3" algn="r" rtl="0">
              <a:buNone/>
              <a:defRPr sz="1300" b="1">
                <a:solidFill>
                  <a:schemeClr val="lt1"/>
                </a:solidFill>
              </a:defRPr>
            </a:lvl4pPr>
            <a:lvl5pPr lvl="4" algn="r" rtl="0">
              <a:buNone/>
              <a:defRPr sz="1300" b="1">
                <a:solidFill>
                  <a:schemeClr val="lt1"/>
                </a:solidFill>
              </a:defRPr>
            </a:lvl5pPr>
            <a:lvl6pPr lvl="5" algn="r" rtl="0">
              <a:buNone/>
              <a:defRPr sz="1300" b="1">
                <a:solidFill>
                  <a:schemeClr val="lt1"/>
                </a:solidFill>
              </a:defRPr>
            </a:lvl6pPr>
            <a:lvl7pPr lvl="6" algn="r" rtl="0">
              <a:buNone/>
              <a:defRPr sz="1300" b="1">
                <a:solidFill>
                  <a:schemeClr val="lt1"/>
                </a:solidFill>
              </a:defRPr>
            </a:lvl7pPr>
            <a:lvl8pPr lvl="7" algn="r" rtl="0">
              <a:buNone/>
              <a:defRPr sz="1300" b="1">
                <a:solidFill>
                  <a:schemeClr val="lt1"/>
                </a:solidFill>
              </a:defRPr>
            </a:lvl8pPr>
            <a:lvl9pPr lvl="8" algn="r" rtl="0">
              <a:buNone/>
              <a:defRPr sz="1300" b="1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o.ncdpi.gov/FramingTheJourne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>
            <a:spLocks noGrp="1"/>
          </p:cNvSpPr>
          <p:nvPr>
            <p:ph type="ctrTitle"/>
          </p:nvPr>
        </p:nvSpPr>
        <p:spPr>
          <a:xfrm>
            <a:off x="626165" y="917972"/>
            <a:ext cx="79314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Framing the Journey:</a:t>
            </a:r>
            <a:br>
              <a:rPr lang="en"/>
            </a:br>
            <a:r>
              <a:rPr lang="en"/>
              <a:t>One State Agency’s Plan for Improving Accessibility</a:t>
            </a:r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subTitle" idx="1"/>
          </p:nvPr>
        </p:nvSpPr>
        <p:spPr>
          <a:xfrm>
            <a:off x="626165" y="3036146"/>
            <a:ext cx="7931400" cy="124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Donna Murray, Digital Accessibility Specialist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NC Department of Public Instruction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>
            <a:spLocks noGrp="1"/>
          </p:cNvSpPr>
          <p:nvPr>
            <p:ph type="title"/>
          </p:nvPr>
        </p:nvSpPr>
        <p:spPr>
          <a:xfrm>
            <a:off x="344125" y="419675"/>
            <a:ext cx="8456700" cy="84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AUDIT &amp;</a:t>
            </a:r>
            <a:br>
              <a:rPr lang="en" sz="4800" b="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4800" b="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REMEDIATION</a:t>
            </a:r>
            <a:endParaRPr sz="4800" b="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5" name="Google Shape;145;p32"/>
          <p:cNvPicPr preferRelativeResize="0"/>
          <p:nvPr/>
        </p:nvPicPr>
        <p:blipFill rotWithShape="1">
          <a:blip r:embed="rId3">
            <a:alphaModFix/>
          </a:blip>
          <a:srcRect r="20879" b="21426"/>
          <a:stretch/>
        </p:blipFill>
        <p:spPr>
          <a:xfrm>
            <a:off x="4512750" y="343475"/>
            <a:ext cx="4464378" cy="42853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6" name="Google Shape;14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125" y="2341200"/>
            <a:ext cx="6555499" cy="2138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 txBox="1">
            <a:spLocks noGrp="1"/>
          </p:cNvSpPr>
          <p:nvPr>
            <p:ph type="title"/>
          </p:nvPr>
        </p:nvSpPr>
        <p:spPr>
          <a:xfrm>
            <a:off x="344125" y="419675"/>
            <a:ext cx="8456700" cy="84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RESOURCES </a:t>
            </a:r>
            <a:r>
              <a:rPr lang="en" sz="4800" b="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&amp; SUPPORTS</a:t>
            </a:r>
            <a:endParaRPr sz="4800" b="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33"/>
          <p:cNvSpPr txBox="1">
            <a:spLocks noGrp="1"/>
          </p:cNvSpPr>
          <p:nvPr>
            <p:ph type="body" idx="1"/>
          </p:nvPr>
        </p:nvSpPr>
        <p:spPr>
          <a:xfrm>
            <a:off x="344125" y="1446150"/>
            <a:ext cx="5676600" cy="311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200"/>
              <a:buFont typeface="Roboto"/>
              <a:buChar char="•"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Professional learning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boto"/>
              <a:buChar char="•"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Technical assistance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boto"/>
              <a:buChar char="•"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Consultative support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3" name="Google Shape;153;p33"/>
          <p:cNvPicPr preferRelativeResize="0"/>
          <p:nvPr/>
        </p:nvPicPr>
        <p:blipFill rotWithShape="1">
          <a:blip r:embed="rId3">
            <a:alphaModFix/>
          </a:blip>
          <a:srcRect r="42574"/>
          <a:stretch/>
        </p:blipFill>
        <p:spPr>
          <a:xfrm>
            <a:off x="5105105" y="1190675"/>
            <a:ext cx="3775027" cy="33094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4"/>
          <p:cNvSpPr txBox="1">
            <a:spLocks noGrp="1"/>
          </p:cNvSpPr>
          <p:nvPr>
            <p:ph type="title"/>
          </p:nvPr>
        </p:nvSpPr>
        <p:spPr>
          <a:xfrm>
            <a:off x="344125" y="419675"/>
            <a:ext cx="8331000" cy="74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DIGITAL ACCESSIBILITY </a:t>
            </a:r>
            <a:r>
              <a:rPr lang="en" sz="4800" b="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SITE</a:t>
            </a:r>
            <a:endParaRPr sz="4800" b="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9" name="Google Shape;159;p34"/>
          <p:cNvPicPr preferRelativeResize="0"/>
          <p:nvPr/>
        </p:nvPicPr>
        <p:blipFill rotWithShape="1">
          <a:blip r:embed="rId3">
            <a:alphaModFix/>
          </a:blip>
          <a:srcRect b="36788"/>
          <a:stretch/>
        </p:blipFill>
        <p:spPr>
          <a:xfrm>
            <a:off x="887625" y="1231050"/>
            <a:ext cx="7243999" cy="336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5"/>
          <p:cNvSpPr txBox="1">
            <a:spLocks noGrp="1"/>
          </p:cNvSpPr>
          <p:nvPr>
            <p:ph type="title"/>
          </p:nvPr>
        </p:nvSpPr>
        <p:spPr>
          <a:xfrm>
            <a:off x="344125" y="419675"/>
            <a:ext cx="8456700" cy="84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DESIGNING </a:t>
            </a:r>
            <a:r>
              <a:rPr lang="en" sz="4800" b="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CONTENT</a:t>
            </a:r>
            <a:endParaRPr sz="4800" b="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35"/>
          <p:cNvSpPr txBox="1">
            <a:spLocks noGrp="1"/>
          </p:cNvSpPr>
          <p:nvPr>
            <p:ph type="body" idx="1"/>
          </p:nvPr>
        </p:nvSpPr>
        <p:spPr>
          <a:xfrm>
            <a:off x="628125" y="1213850"/>
            <a:ext cx="3268200" cy="3499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•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Information governance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000"/>
              <a:buFont typeface="Roboto"/>
              <a:buChar char="•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Accessible templates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3000"/>
              <a:buFont typeface="Roboto"/>
              <a:buChar char="•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Design processes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6" name="Google Shape;166;p35"/>
          <p:cNvPicPr preferRelativeResize="0"/>
          <p:nvPr/>
        </p:nvPicPr>
        <p:blipFill rotWithShape="1">
          <a:blip r:embed="rId3">
            <a:alphaModFix/>
          </a:blip>
          <a:srcRect b="23301"/>
          <a:stretch/>
        </p:blipFill>
        <p:spPr>
          <a:xfrm>
            <a:off x="3896475" y="1213849"/>
            <a:ext cx="4766899" cy="31992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>
            <a:spLocks noGrp="1"/>
          </p:cNvSpPr>
          <p:nvPr>
            <p:ph type="title"/>
          </p:nvPr>
        </p:nvSpPr>
        <p:spPr>
          <a:xfrm>
            <a:off x="344125" y="419675"/>
            <a:ext cx="8456700" cy="84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PROCURING </a:t>
            </a:r>
            <a:r>
              <a:rPr lang="en" sz="4800" b="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CONTENT</a:t>
            </a:r>
            <a:endParaRPr sz="4800" b="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36"/>
          <p:cNvSpPr txBox="1">
            <a:spLocks noGrp="1"/>
          </p:cNvSpPr>
          <p:nvPr>
            <p:ph type="body" idx="1"/>
          </p:nvPr>
        </p:nvSpPr>
        <p:spPr>
          <a:xfrm>
            <a:off x="344125" y="1603675"/>
            <a:ext cx="4064700" cy="243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boto"/>
              <a:buChar char="•"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Project life cycle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Roboto"/>
              <a:buChar char="•"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Collaborating</a:t>
            </a:r>
            <a:br>
              <a:rPr lang="en" sz="3200">
                <a:latin typeface="Roboto"/>
                <a:ea typeface="Roboto"/>
                <a:cs typeface="Roboto"/>
                <a:sym typeface="Roboto"/>
              </a:rPr>
            </a:br>
            <a:r>
              <a:rPr lang="en" sz="3200">
                <a:latin typeface="Roboto"/>
                <a:ea typeface="Roboto"/>
                <a:cs typeface="Roboto"/>
                <a:sym typeface="Roboto"/>
              </a:rPr>
              <a:t>with suppliers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3200"/>
              <a:buFont typeface="Roboto"/>
              <a:buChar char="•"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Processes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3" name="Google Shape;173;p36"/>
          <p:cNvPicPr preferRelativeResize="0"/>
          <p:nvPr/>
        </p:nvPicPr>
        <p:blipFill rotWithShape="1">
          <a:blip r:embed="rId3">
            <a:alphaModFix/>
          </a:blip>
          <a:srcRect b="25584"/>
          <a:stretch/>
        </p:blipFill>
        <p:spPr>
          <a:xfrm>
            <a:off x="4557700" y="1186325"/>
            <a:ext cx="4090200" cy="33776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 txBox="1">
            <a:spLocks noGrp="1"/>
          </p:cNvSpPr>
          <p:nvPr>
            <p:ph type="title"/>
          </p:nvPr>
        </p:nvSpPr>
        <p:spPr>
          <a:xfrm>
            <a:off x="344125" y="419675"/>
            <a:ext cx="8456700" cy="84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RISK </a:t>
            </a:r>
            <a:r>
              <a:rPr lang="en" sz="4800" b="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MANAGEMENT</a:t>
            </a:r>
            <a:endParaRPr sz="4800" b="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9" name="Google Shape;179;p37"/>
          <p:cNvPicPr preferRelativeResize="0"/>
          <p:nvPr/>
        </p:nvPicPr>
        <p:blipFill rotWithShape="1">
          <a:blip r:embed="rId3">
            <a:alphaModFix/>
          </a:blip>
          <a:srcRect r="39961" b="46831"/>
          <a:stretch/>
        </p:blipFill>
        <p:spPr>
          <a:xfrm>
            <a:off x="2063550" y="1400300"/>
            <a:ext cx="5017848" cy="28472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8"/>
          <p:cNvSpPr txBox="1">
            <a:spLocks noGrp="1"/>
          </p:cNvSpPr>
          <p:nvPr>
            <p:ph type="title"/>
          </p:nvPr>
        </p:nvSpPr>
        <p:spPr>
          <a:xfrm>
            <a:off x="344125" y="419675"/>
            <a:ext cx="8456700" cy="84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ROLES &amp; </a:t>
            </a:r>
            <a:r>
              <a:rPr lang="en" sz="4800" b="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RESPONSIBILITIES</a:t>
            </a:r>
            <a:endParaRPr sz="4800" b="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8"/>
          <p:cNvSpPr txBox="1">
            <a:spLocks noGrp="1"/>
          </p:cNvSpPr>
          <p:nvPr>
            <p:ph type="body" idx="1"/>
          </p:nvPr>
        </p:nvSpPr>
        <p:spPr>
          <a:xfrm>
            <a:off x="1111650" y="1520725"/>
            <a:ext cx="6920700" cy="243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boto"/>
              <a:buChar char="•"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Everyone’s job and someone’s job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Roboto"/>
              <a:buChar char="•"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Shared responsibility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3200"/>
              <a:buFont typeface="Roboto"/>
              <a:buChar char="•"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Leverage learning together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>
            <a:spLocks noGrp="1"/>
          </p:cNvSpPr>
          <p:nvPr>
            <p:ph type="title"/>
          </p:nvPr>
        </p:nvSpPr>
        <p:spPr>
          <a:xfrm>
            <a:off x="344125" y="419675"/>
            <a:ext cx="8456700" cy="84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STRATEGIC </a:t>
            </a:r>
            <a:r>
              <a:rPr lang="en" sz="480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PARTNERSHIPS</a:t>
            </a:r>
            <a:endParaRPr sz="480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39"/>
          <p:cNvSpPr txBox="1">
            <a:spLocks noGrp="1"/>
          </p:cNvSpPr>
          <p:nvPr>
            <p:ph type="body" idx="1"/>
          </p:nvPr>
        </p:nvSpPr>
        <p:spPr>
          <a:xfrm>
            <a:off x="1689600" y="1213850"/>
            <a:ext cx="5764800" cy="3499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boto"/>
              <a:buChar char="•"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NCDPI Offices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marL="108585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Roboto"/>
              <a:buChar char="•"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Communications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marL="108585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Roboto"/>
              <a:buChar char="•"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Exceptional Children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marL="108585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Roboto"/>
              <a:buChar char="•"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IT Project Management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Roboto"/>
              <a:buChar char="•"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Communities of practice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3200"/>
              <a:buFont typeface="Roboto"/>
              <a:buChar char="•"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Agencies in other states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0"/>
          <p:cNvSpPr txBox="1">
            <a:spLocks noGrp="1"/>
          </p:cNvSpPr>
          <p:nvPr>
            <p:ph type="title"/>
          </p:nvPr>
        </p:nvSpPr>
        <p:spPr>
          <a:xfrm>
            <a:off x="344125" y="419675"/>
            <a:ext cx="8456700" cy="84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LESSONS</a:t>
            </a:r>
            <a:r>
              <a:rPr lang="en" sz="4800" b="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 ON THE JOURNEY</a:t>
            </a:r>
            <a:endParaRPr sz="480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40"/>
          <p:cNvSpPr txBox="1">
            <a:spLocks noGrp="1"/>
          </p:cNvSpPr>
          <p:nvPr>
            <p:ph type="body" idx="1"/>
          </p:nvPr>
        </p:nvSpPr>
        <p:spPr>
          <a:xfrm>
            <a:off x="1085525" y="1353725"/>
            <a:ext cx="7458300" cy="313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boto"/>
              <a:buChar char="•"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Automated testing is not enough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Roboto"/>
              <a:buChar char="•"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User engagement is key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Roboto"/>
              <a:buChar char="•"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This will be an iterative process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Roboto"/>
              <a:buChar char="•"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Focus on progress over perfection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3200"/>
              <a:buFont typeface="Roboto"/>
              <a:buChar char="•"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Accessibility isn’t an add-on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798" y="521323"/>
            <a:ext cx="2428100" cy="24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1"/>
          <p:cNvSpPr txBox="1">
            <a:spLocks noGrp="1"/>
          </p:cNvSpPr>
          <p:nvPr>
            <p:ph type="title"/>
          </p:nvPr>
        </p:nvSpPr>
        <p:spPr>
          <a:xfrm>
            <a:off x="3448612" y="1386775"/>
            <a:ext cx="5082645" cy="1459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b="0" dirty="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ACCESSIBILITY</a:t>
            </a:r>
            <a:endParaRPr sz="5300" b="0" dirty="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dirty="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FOR ALL</a:t>
            </a:r>
            <a:endParaRPr sz="5300" dirty="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41"/>
          <p:cNvSpPr txBox="1">
            <a:spLocks noGrp="1"/>
          </p:cNvSpPr>
          <p:nvPr>
            <p:ph type="body" idx="1"/>
          </p:nvPr>
        </p:nvSpPr>
        <p:spPr>
          <a:xfrm>
            <a:off x="321300" y="3216825"/>
            <a:ext cx="8501400" cy="995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4800" b="1">
                <a:latin typeface="Roboto"/>
                <a:ea typeface="Roboto"/>
                <a:cs typeface="Roboto"/>
                <a:sym typeface="Roboto"/>
              </a:rPr>
              <a:t>CULTURE &gt;</a:t>
            </a:r>
            <a:r>
              <a:rPr lang="en" sz="4800">
                <a:latin typeface="Roboto"/>
                <a:ea typeface="Roboto"/>
                <a:cs typeface="Roboto"/>
                <a:sym typeface="Roboto"/>
              </a:rPr>
              <a:t> COMPLIANCE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798" y="521323"/>
            <a:ext cx="2428100" cy="24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4"/>
          <p:cNvSpPr txBox="1">
            <a:spLocks noGrp="1"/>
          </p:cNvSpPr>
          <p:nvPr>
            <p:ph type="title"/>
          </p:nvPr>
        </p:nvSpPr>
        <p:spPr>
          <a:xfrm>
            <a:off x="3448613" y="1386775"/>
            <a:ext cx="5054364" cy="1459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b="0" dirty="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ACCESSIBILITY</a:t>
            </a:r>
            <a:endParaRPr sz="5300" b="0" dirty="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dirty="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FOR ALL</a:t>
            </a:r>
            <a:endParaRPr sz="5300" dirty="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1"/>
          </p:nvPr>
        </p:nvSpPr>
        <p:spPr>
          <a:xfrm>
            <a:off x="321300" y="3216825"/>
            <a:ext cx="8501400" cy="995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4800">
                <a:latin typeface="Roboto"/>
                <a:ea typeface="Roboto"/>
                <a:cs typeface="Roboto"/>
                <a:sym typeface="Roboto"/>
              </a:rPr>
              <a:t>COMPLIANCE + CULTURE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2"/>
          <p:cNvSpPr txBox="1">
            <a:spLocks noGrp="1"/>
          </p:cNvSpPr>
          <p:nvPr>
            <p:ph type="title"/>
          </p:nvPr>
        </p:nvSpPr>
        <p:spPr>
          <a:xfrm>
            <a:off x="344125" y="419675"/>
            <a:ext cx="3702000" cy="1347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RESOURCES</a:t>
            </a:r>
            <a:br>
              <a:rPr lang="en" sz="480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4800" b="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DOCUMENT</a:t>
            </a:r>
            <a:endParaRPr sz="4800" b="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0" name="Google Shape;21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7925" y="606425"/>
            <a:ext cx="3494999" cy="3494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2"/>
          <p:cNvSpPr txBox="1">
            <a:spLocks noGrp="1"/>
          </p:cNvSpPr>
          <p:nvPr>
            <p:ph type="title"/>
          </p:nvPr>
        </p:nvSpPr>
        <p:spPr>
          <a:xfrm>
            <a:off x="406500" y="2321375"/>
            <a:ext cx="4954200" cy="1573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0">
                <a:solidFill>
                  <a:srgbClr val="1C3766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go.ncdpi.gov/</a:t>
            </a:r>
            <a:endParaRPr sz="4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0">
                <a:solidFill>
                  <a:srgbClr val="1C3766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FramingTheJourney</a:t>
            </a:r>
            <a:endParaRPr sz="4100" b="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>
            <a:spLocks noGrp="1"/>
          </p:cNvSpPr>
          <p:nvPr>
            <p:ph type="title"/>
          </p:nvPr>
        </p:nvSpPr>
        <p:spPr>
          <a:xfrm>
            <a:off x="538375" y="479325"/>
            <a:ext cx="7959000" cy="724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DEFINING </a:t>
            </a:r>
            <a:r>
              <a:rPr lang="en" sz="480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THE WORK</a:t>
            </a:r>
            <a:endParaRPr sz="480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1017825" y="1523725"/>
            <a:ext cx="3401400" cy="2429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SCOPE</a:t>
            </a:r>
            <a:endParaRPr sz="3600" b="1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3600"/>
              <a:buFont typeface="Roboto"/>
              <a:buChar char="•"/>
            </a:pPr>
            <a:r>
              <a:rPr lang="en" sz="360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DPI</a:t>
            </a:r>
            <a:endParaRPr sz="360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3600"/>
              <a:buFont typeface="Roboto"/>
              <a:buChar char="•"/>
            </a:pPr>
            <a:r>
              <a:rPr lang="en" sz="3600" i="1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PSUs</a:t>
            </a:r>
            <a:endParaRPr sz="3600" i="1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3600"/>
              <a:buFont typeface="Roboto"/>
              <a:buChar char="•"/>
            </a:pPr>
            <a:r>
              <a:rPr lang="en" sz="3600" i="1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Educators</a:t>
            </a:r>
            <a:endParaRPr sz="3600" i="1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1"/>
          </p:nvPr>
        </p:nvSpPr>
        <p:spPr>
          <a:xfrm>
            <a:off x="4495800" y="1523725"/>
            <a:ext cx="3806100" cy="2927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STAKEHOLDERS</a:t>
            </a:r>
            <a:endParaRPr sz="3600" b="1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3766"/>
              </a:buClr>
              <a:buSzPts val="3600"/>
              <a:buFont typeface="Roboto"/>
              <a:buChar char="•"/>
            </a:pPr>
            <a:r>
              <a:rPr lang="en" sz="360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Students</a:t>
            </a:r>
            <a:endParaRPr sz="360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3600"/>
              <a:buFont typeface="Roboto"/>
              <a:buChar char="•"/>
            </a:pPr>
            <a:r>
              <a:rPr lang="en" sz="360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Families</a:t>
            </a:r>
            <a:endParaRPr sz="360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3600"/>
              <a:buFont typeface="Roboto"/>
              <a:buChar char="•"/>
            </a:pPr>
            <a:r>
              <a:rPr lang="en" sz="360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Communities</a:t>
            </a:r>
            <a:endParaRPr sz="360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3600"/>
              <a:buFont typeface="Roboto"/>
              <a:buChar char="•"/>
            </a:pPr>
            <a:r>
              <a:rPr lang="en" sz="360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Employees</a:t>
            </a:r>
            <a:endParaRPr sz="360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344125" y="419675"/>
            <a:ext cx="8456700" cy="84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DEVELOPING </a:t>
            </a:r>
            <a:r>
              <a:rPr lang="en" sz="480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THE STRATEGY</a:t>
            </a:r>
            <a:endParaRPr sz="480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2132500" y="1616425"/>
            <a:ext cx="6762600" cy="293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600"/>
              <a:buFont typeface="Roboto"/>
              <a:buChar char="•"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Achieve compliance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•"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Build capacity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•"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Implement processes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•"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Manage risks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•"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Foster culture of accessibility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6"/>
          <p:cNvSpPr txBox="1"/>
          <p:nvPr/>
        </p:nvSpPr>
        <p:spPr>
          <a:xfrm>
            <a:off x="427900" y="1616425"/>
            <a:ext cx="1704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GOALS</a:t>
            </a:r>
            <a:endParaRPr sz="3600" b="1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44125" y="419675"/>
            <a:ext cx="8456700" cy="84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DEVELOPING </a:t>
            </a:r>
            <a:r>
              <a:rPr lang="en" sz="480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THE STRATEGY</a:t>
            </a:r>
            <a:endParaRPr sz="480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27"/>
          <p:cNvSpPr txBox="1">
            <a:spLocks noGrp="1"/>
          </p:cNvSpPr>
          <p:nvPr>
            <p:ph type="body" idx="1"/>
          </p:nvPr>
        </p:nvSpPr>
        <p:spPr>
          <a:xfrm>
            <a:off x="1310400" y="1464025"/>
            <a:ext cx="7508400" cy="293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600"/>
              <a:buFont typeface="Roboto"/>
              <a:buChar char="•"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Awareness &amp; communication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•"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Audit &amp; remediation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•"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Resources &amp; support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•"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Design &amp; procurement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•"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Roles &amp; responsibilities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>
            <a:spLocks noGrp="1"/>
          </p:cNvSpPr>
          <p:nvPr>
            <p:ph type="title"/>
          </p:nvPr>
        </p:nvSpPr>
        <p:spPr>
          <a:xfrm>
            <a:off x="344125" y="419675"/>
            <a:ext cx="4621500" cy="215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AWARENESS &amp;</a:t>
            </a:r>
            <a:endParaRPr sz="4400" dirty="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0" dirty="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FOUNDATIONAL KNOWLEDGE</a:t>
            </a:r>
            <a:endParaRPr sz="4400" b="0" dirty="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" name="Google Shape;11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3602">
            <a:off x="5134424" y="508288"/>
            <a:ext cx="3554948" cy="197497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0" name="Google Shape;12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7733">
            <a:off x="4407025" y="2285801"/>
            <a:ext cx="3787479" cy="21522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>
            <a:spLocks noGrp="1"/>
          </p:cNvSpPr>
          <p:nvPr>
            <p:ph type="title"/>
          </p:nvPr>
        </p:nvSpPr>
        <p:spPr>
          <a:xfrm>
            <a:off x="344125" y="419675"/>
            <a:ext cx="8456700" cy="84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COMMUNICATION</a:t>
            </a:r>
            <a:endParaRPr sz="480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29"/>
          <p:cNvSpPr txBox="1">
            <a:spLocks noGrp="1"/>
          </p:cNvSpPr>
          <p:nvPr>
            <p:ph type="body" idx="1"/>
          </p:nvPr>
        </p:nvSpPr>
        <p:spPr>
          <a:xfrm>
            <a:off x="1256550" y="1410600"/>
            <a:ext cx="6630900" cy="311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91440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600"/>
              <a:buFont typeface="Roboto"/>
              <a:buChar char="•"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Key groups </a:t>
            </a:r>
            <a:br>
              <a:rPr lang="en" sz="3600">
                <a:latin typeface="Roboto"/>
                <a:ea typeface="Roboto"/>
                <a:cs typeface="Roboto"/>
                <a:sym typeface="Roboto"/>
              </a:rPr>
            </a:br>
            <a:r>
              <a:rPr lang="en" sz="3600">
                <a:latin typeface="Roboto"/>
                <a:ea typeface="Roboto"/>
                <a:cs typeface="Roboto"/>
                <a:sym typeface="Roboto"/>
              </a:rPr>
              <a:t>(e.g., procurement, communications)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•"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Office/department-specific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•"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Alignment to goals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>
            <a:spLocks noGrp="1"/>
          </p:cNvSpPr>
          <p:nvPr>
            <p:ph type="title"/>
          </p:nvPr>
        </p:nvSpPr>
        <p:spPr>
          <a:xfrm>
            <a:off x="344125" y="419675"/>
            <a:ext cx="8456700" cy="84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SELF</a:t>
            </a:r>
            <a:r>
              <a:rPr lang="en" sz="4800" b="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-ASSESSMENT</a:t>
            </a:r>
            <a:endParaRPr sz="4800" b="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2" name="Google Shape;132;p30"/>
          <p:cNvPicPr preferRelativeResize="0"/>
          <p:nvPr/>
        </p:nvPicPr>
        <p:blipFill rotWithShape="1">
          <a:blip r:embed="rId3">
            <a:alphaModFix/>
          </a:blip>
          <a:srcRect l="1134" t="1478" r="22733" b="44179"/>
          <a:stretch/>
        </p:blipFill>
        <p:spPr>
          <a:xfrm>
            <a:off x="830100" y="1266875"/>
            <a:ext cx="7483802" cy="31483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>
            <a:spLocks noGrp="1"/>
          </p:cNvSpPr>
          <p:nvPr>
            <p:ph type="title"/>
          </p:nvPr>
        </p:nvSpPr>
        <p:spPr>
          <a:xfrm>
            <a:off x="538375" y="326925"/>
            <a:ext cx="7959000" cy="1379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IDENTIFYING THE</a:t>
            </a:r>
            <a:endParaRPr sz="4800" b="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C3766"/>
                </a:solidFill>
                <a:latin typeface="Roboto"/>
                <a:ea typeface="Roboto"/>
                <a:cs typeface="Roboto"/>
                <a:sym typeface="Roboto"/>
              </a:rPr>
              <a:t>CURRENT LANDSCAPE</a:t>
            </a:r>
            <a:endParaRPr sz="4800">
              <a:solidFill>
                <a:srgbClr val="1C37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31"/>
          <p:cNvSpPr txBox="1">
            <a:spLocks noGrp="1"/>
          </p:cNvSpPr>
          <p:nvPr>
            <p:ph type="body" idx="1"/>
          </p:nvPr>
        </p:nvSpPr>
        <p:spPr>
          <a:xfrm>
            <a:off x="1042488" y="2087025"/>
            <a:ext cx="3401400" cy="2429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3500" b="1">
                <a:latin typeface="Roboto"/>
                <a:ea typeface="Roboto"/>
                <a:cs typeface="Roboto"/>
                <a:sym typeface="Roboto"/>
              </a:rPr>
              <a:t>INVENTORY</a:t>
            </a:r>
            <a:endParaRPr sz="35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450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500"/>
              <a:buFont typeface="Roboto"/>
              <a:buChar char="•"/>
            </a:pPr>
            <a:r>
              <a:rPr lang="en" sz="3500">
                <a:latin typeface="Roboto"/>
                <a:ea typeface="Roboto"/>
                <a:cs typeface="Roboto"/>
                <a:sym typeface="Roboto"/>
              </a:rPr>
              <a:t>Created</a:t>
            </a:r>
            <a:endParaRPr sz="3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oboto"/>
              <a:buChar char="•"/>
            </a:pPr>
            <a:r>
              <a:rPr lang="en" sz="3500">
                <a:latin typeface="Roboto"/>
                <a:ea typeface="Roboto"/>
                <a:cs typeface="Roboto"/>
                <a:sym typeface="Roboto"/>
              </a:rPr>
              <a:t>Procured</a:t>
            </a:r>
            <a:endParaRPr sz="3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oboto"/>
              <a:buChar char="•"/>
            </a:pPr>
            <a:r>
              <a:rPr lang="en" sz="3500">
                <a:latin typeface="Roboto"/>
                <a:ea typeface="Roboto"/>
                <a:cs typeface="Roboto"/>
                <a:sym typeface="Roboto"/>
              </a:rPr>
              <a:t>Shared</a:t>
            </a:r>
            <a:endParaRPr sz="3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31"/>
          <p:cNvSpPr txBox="1">
            <a:spLocks noGrp="1"/>
          </p:cNvSpPr>
          <p:nvPr>
            <p:ph type="body" idx="1"/>
          </p:nvPr>
        </p:nvSpPr>
        <p:spPr>
          <a:xfrm>
            <a:off x="4769150" y="2087025"/>
            <a:ext cx="3806100" cy="2526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3500" b="1">
                <a:latin typeface="Roboto"/>
                <a:ea typeface="Roboto"/>
                <a:cs typeface="Roboto"/>
                <a:sym typeface="Roboto"/>
              </a:rPr>
              <a:t>AUDIT</a:t>
            </a:r>
            <a:endParaRPr sz="35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450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500"/>
              <a:buFont typeface="Roboto"/>
              <a:buChar char="•"/>
            </a:pPr>
            <a:r>
              <a:rPr lang="en" sz="3500">
                <a:latin typeface="Roboto"/>
                <a:ea typeface="Roboto"/>
                <a:cs typeface="Roboto"/>
                <a:sym typeface="Roboto"/>
              </a:rPr>
              <a:t>Accessibility</a:t>
            </a:r>
            <a:endParaRPr sz="3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oboto"/>
              <a:buChar char="•"/>
            </a:pPr>
            <a:r>
              <a:rPr lang="en" sz="3500">
                <a:latin typeface="Roboto"/>
                <a:ea typeface="Roboto"/>
                <a:cs typeface="Roboto"/>
                <a:sym typeface="Roboto"/>
              </a:rPr>
              <a:t>Processes</a:t>
            </a:r>
            <a:endParaRPr sz="3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oboto"/>
              <a:buChar char="•"/>
            </a:pPr>
            <a:r>
              <a:rPr lang="en" sz="3500">
                <a:latin typeface="Roboto"/>
                <a:ea typeface="Roboto"/>
                <a:cs typeface="Roboto"/>
                <a:sym typeface="Roboto"/>
              </a:rPr>
              <a:t>Resources</a:t>
            </a:r>
            <a:endParaRPr sz="3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 Murray templat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25277A8A8BA4EA5CE8B73928EB221" ma:contentTypeVersion="23" ma:contentTypeDescription="Create a new document." ma:contentTypeScope="" ma:versionID="6fa03d2e7c8a265d2c8c5888a580d276">
  <xsd:schema xmlns:xsd="http://www.w3.org/2001/XMLSchema" xmlns:xs="http://www.w3.org/2001/XMLSchema" xmlns:p="http://schemas.microsoft.com/office/2006/metadata/properties" xmlns:ns1="http://schemas.microsoft.com/sharepoint/v3" xmlns:ns2="bffb2a7c-0eec-4093-8338-7b4a43517886" xmlns:ns3="57241129-d72e-4544-bf6a-875a5dc8892c" targetNamespace="http://schemas.microsoft.com/office/2006/metadata/properties" ma:root="true" ma:fieldsID="853cd7620fabe7ffd61bb80ac518a173" ns1:_="" ns2:_="" ns3:_="">
    <xsd:import namespace="http://schemas.microsoft.com/sharepoint/v3"/>
    <xsd:import namespace="bffb2a7c-0eec-4093-8338-7b4a43517886"/>
    <xsd:import namespace="57241129-d72e-4544-bf6a-875a5dc889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Key_x0020_Info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fb2a7c-0eec-4093-8338-7b4a43517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Key_x0020_Info" ma:index="18" nillable="true" ma:displayName="Key Info" ma:default="0" ma:description="Frequently needed project info" ma:internalName="Key_x0020_Info">
      <xsd:simpleType>
        <xsd:restriction base="dms:Boolean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da2157d8-ccc1-4fc8-a2a4-3f8f65534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41129-d72e-4544-bf6a-875a5dc8892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a507aad-a2b7-45b3-9cca-6abf33ccc076}" ma:internalName="TaxCatchAll" ma:showField="CatchAllData" ma:web="57241129-d72e-4544-bf6a-875a5dc889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y_x0020_Info xmlns="bffb2a7c-0eec-4093-8338-7b4a43517886">false</Key_x0020_Info>
    <_ip_UnifiedCompliancePolicyUIAction xmlns="http://schemas.microsoft.com/sharepoint/v3" xsi:nil="true"/>
    <_ip_UnifiedCompliancePolicyProperties xmlns="http://schemas.microsoft.com/sharepoint/v3" xsi:nil="true"/>
    <lcf76f155ced4ddcb4097134ff3c332f xmlns="bffb2a7c-0eec-4093-8338-7b4a43517886">
      <Terms xmlns="http://schemas.microsoft.com/office/infopath/2007/PartnerControls"/>
    </lcf76f155ced4ddcb4097134ff3c332f>
    <TaxCatchAll xmlns="57241129-d72e-4544-bf6a-875a5dc8892c" xsi:nil="true"/>
  </documentManagement>
</p:properties>
</file>

<file path=customXml/itemProps1.xml><?xml version="1.0" encoding="utf-8"?>
<ds:datastoreItem xmlns:ds="http://schemas.openxmlformats.org/officeDocument/2006/customXml" ds:itemID="{8D314E8E-6D2C-4A1B-AF2B-4AE6873FBB16}"/>
</file>

<file path=customXml/itemProps2.xml><?xml version="1.0" encoding="utf-8"?>
<ds:datastoreItem xmlns:ds="http://schemas.openxmlformats.org/officeDocument/2006/customXml" ds:itemID="{C8853E3F-4FEE-4294-9236-EE7D031AD8AC}"/>
</file>

<file path=customXml/itemProps3.xml><?xml version="1.0" encoding="utf-8"?>
<ds:datastoreItem xmlns:ds="http://schemas.openxmlformats.org/officeDocument/2006/customXml" ds:itemID="{69FEEF26-4ED4-4368-A888-4D44DF8C30F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Macintosh PowerPoint</Application>
  <PresentationFormat>On-screen Show (16:9)</PresentationFormat>
  <Paragraphs>84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Roboto</vt:lpstr>
      <vt:lpstr>D Murray template</vt:lpstr>
      <vt:lpstr>Framing the Journey: One State Agency’s Plan for Improving Accessibility</vt:lpstr>
      <vt:lpstr>ACCESSIBILITY FOR ALL</vt:lpstr>
      <vt:lpstr>DEFINING THE WORK</vt:lpstr>
      <vt:lpstr>DEVELOPING THE STRATEGY</vt:lpstr>
      <vt:lpstr>DEVELOPING THE STRATEGY</vt:lpstr>
      <vt:lpstr>AWARENESS &amp; FOUNDATIONAL KNOWLEDGE</vt:lpstr>
      <vt:lpstr>COMMUNICATION</vt:lpstr>
      <vt:lpstr>SELF-ASSESSMENT</vt:lpstr>
      <vt:lpstr>IDENTIFYING THE CURRENT LANDSCAPE</vt:lpstr>
      <vt:lpstr>AUDIT &amp; REMEDIATION</vt:lpstr>
      <vt:lpstr>RESOURCES &amp; SUPPORTS</vt:lpstr>
      <vt:lpstr>DIGITAL ACCESSIBILITY SITE</vt:lpstr>
      <vt:lpstr>DESIGNING CONTENT</vt:lpstr>
      <vt:lpstr>PROCURING CONTENT</vt:lpstr>
      <vt:lpstr>RISK MANAGEMENT</vt:lpstr>
      <vt:lpstr>ROLES &amp; RESPONSIBILITIES</vt:lpstr>
      <vt:lpstr>STRATEGIC PARTNERSHIPS</vt:lpstr>
      <vt:lpstr>LESSONS ON THE JOURNEY</vt:lpstr>
      <vt:lpstr>ACCESSIBILITY FOR ALL</vt:lpstr>
      <vt:lpstr>RESOURCES DOCUMENT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Framing the Journey: One State Agency’s Plan for Improving Accessibility</dc:title>
  <cp:lastModifiedBy>Talanker, Yelena S</cp:lastModifiedBy>
  <cp:revision>1</cp:revision>
  <dcterms:modified xsi:type="dcterms:W3CDTF">2024-11-18T22:27:22Z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0x0101006C125277A8A8BA4EA5CE8B73928EB221</vt:lpwstr>
  </property>
</Properties>
</file>